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9" r:id="rId2"/>
    <p:sldId id="260" r:id="rId3"/>
    <p:sldId id="261" r:id="rId4"/>
    <p:sldId id="262" r:id="rId5"/>
    <p:sldId id="263" r:id="rId6"/>
    <p:sldId id="264" r:id="rId7"/>
    <p:sldId id="265" r:id="rId8"/>
    <p:sldId id="266" r:id="rId9"/>
    <p:sldId id="267" r:id="rId10"/>
    <p:sldId id="268" r:id="rId11"/>
    <p:sldId id="272" r:id="rId12"/>
    <p:sldId id="269" r:id="rId13"/>
    <p:sldId id="256" r:id="rId14"/>
    <p:sldId id="257" r:id="rId15"/>
    <p:sldId id="258" r:id="rId16"/>
    <p:sldId id="275"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2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14280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201714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1738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2709393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9113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394447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195057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294198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54000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167827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7424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265352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34596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248286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48668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0DA80B5C-15B3-4E71-B5C9-2BF2613C720F}" type="datetimeFigureOut">
              <a:rPr lang="zh-TW" altLang="en-US" smtClean="0"/>
              <a:t>2017/10/26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186467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A80B5C-15B3-4E71-B5C9-2BF2613C720F}" type="datetimeFigureOut">
              <a:rPr lang="zh-TW" altLang="en-US" smtClean="0"/>
              <a:t>2017/10/26</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81EAE8-AF07-4801-AC05-BF058244A59F}" type="slidenum">
              <a:rPr lang="zh-TW" altLang="en-US" smtClean="0"/>
              <a:t>‹#›</a:t>
            </a:fld>
            <a:endParaRPr lang="zh-TW" altLang="en-US"/>
          </a:p>
        </p:txBody>
      </p:sp>
    </p:spTree>
    <p:extLst>
      <p:ext uri="{BB962C8B-B14F-4D97-AF65-F5344CB8AC3E}">
        <p14:creationId xmlns:p14="http://schemas.microsoft.com/office/powerpoint/2010/main" val="204221544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8F5E04-406B-4B7D-912E-ED3D853F3205}"/>
              </a:ext>
            </a:extLst>
          </p:cNvPr>
          <p:cNvSpPr>
            <a:spLocks noGrp="1"/>
          </p:cNvSpPr>
          <p:nvPr>
            <p:ph type="ctrTitle"/>
          </p:nvPr>
        </p:nvSpPr>
        <p:spPr>
          <a:xfrm>
            <a:off x="-75501" y="919682"/>
            <a:ext cx="9508895" cy="1646302"/>
          </a:xfrm>
        </p:spPr>
        <p:txBody>
          <a:bodyPr/>
          <a:lstStyle/>
          <a:p>
            <a:r>
              <a:rPr lang="en-US" altLang="zh-TW" sz="4000" dirty="0">
                <a:solidFill>
                  <a:schemeClr val="tx1"/>
                </a:solidFill>
                <a:latin typeface="Arial" panose="020B0604020202020204" pitchFamily="34" charset="0"/>
                <a:cs typeface="Arial" panose="020B0604020202020204" pitchFamily="34" charset="0"/>
              </a:rPr>
              <a:t>Driver distraction and performance effects of highway logo sign design </a:t>
            </a:r>
            <a:endParaRPr lang="zh-TW" altLang="en-US" sz="4000" dirty="0">
              <a:solidFill>
                <a:schemeClr val="tx1"/>
              </a:solidFill>
              <a:latin typeface="Arial" panose="020B0604020202020204" pitchFamily="34" charset="0"/>
              <a:cs typeface="Arial" panose="020B0604020202020204" pitchFamily="34" charset="0"/>
            </a:endParaRPr>
          </a:p>
        </p:txBody>
      </p:sp>
      <p:sp>
        <p:nvSpPr>
          <p:cNvPr id="3" name="副標題 2">
            <a:extLst>
              <a:ext uri="{FF2B5EF4-FFF2-40B4-BE49-F238E27FC236}">
                <a16:creationId xmlns:a16="http://schemas.microsoft.com/office/drawing/2014/main" id="{88B5DEF4-282B-4747-83BC-2D2FA47E4497}"/>
              </a:ext>
            </a:extLst>
          </p:cNvPr>
          <p:cNvSpPr>
            <a:spLocks noGrp="1"/>
          </p:cNvSpPr>
          <p:nvPr>
            <p:ph type="subTitle" idx="1"/>
          </p:nvPr>
        </p:nvSpPr>
        <p:spPr>
          <a:xfrm>
            <a:off x="1515456" y="3161600"/>
            <a:ext cx="7766936" cy="1096899"/>
          </a:xfrm>
        </p:spPr>
        <p:txBody>
          <a:bodyPr>
            <a:normAutofit/>
          </a:bodyPr>
          <a:lstStyle/>
          <a:p>
            <a:pPr algn="ctr"/>
            <a:r>
              <a:rPr lang="en-US" altLang="zh-TW" sz="1400" dirty="0">
                <a:solidFill>
                  <a:schemeClr val="tx1"/>
                </a:solidFill>
                <a:latin typeface="Arial" panose="020B0604020202020204" pitchFamily="34" charset="0"/>
                <a:cs typeface="Arial" panose="020B0604020202020204" pitchFamily="34" charset="0"/>
              </a:rPr>
              <a:t>Yu Zhang  , Elizabeth Harris</a:t>
            </a:r>
            <a:r>
              <a:rPr lang="zh-TW" altLang="en-US" sz="1400" dirty="0">
                <a:solidFill>
                  <a:schemeClr val="tx1"/>
                </a:solidFill>
                <a:latin typeface="Arial" panose="020B0604020202020204" pitchFamily="34" charset="0"/>
                <a:cs typeface="Arial" panose="020B0604020202020204" pitchFamily="34" charset="0"/>
              </a:rPr>
              <a:t> </a:t>
            </a:r>
            <a:r>
              <a:rPr lang="en-US" altLang="zh-TW" sz="1400" dirty="0">
                <a:solidFill>
                  <a:schemeClr val="tx1"/>
                </a:solidFill>
                <a:latin typeface="Arial" panose="020B0604020202020204" pitchFamily="34" charset="0"/>
                <a:cs typeface="Arial" panose="020B0604020202020204" pitchFamily="34" charset="0"/>
              </a:rPr>
              <a:t>, Meghan Rogers , David </a:t>
            </a:r>
            <a:r>
              <a:rPr lang="en-US" altLang="zh-TW" sz="1400" dirty="0" err="1">
                <a:solidFill>
                  <a:schemeClr val="tx1"/>
                </a:solidFill>
                <a:latin typeface="Arial" panose="020B0604020202020204" pitchFamily="34" charset="0"/>
                <a:cs typeface="Arial" panose="020B0604020202020204" pitchFamily="34" charset="0"/>
              </a:rPr>
              <a:t>Kaber</a:t>
            </a:r>
            <a:r>
              <a:rPr lang="zh-TW" altLang="en-US" sz="1400" dirty="0">
                <a:solidFill>
                  <a:schemeClr val="tx1"/>
                </a:solidFill>
                <a:latin typeface="Arial" panose="020B0604020202020204" pitchFamily="34" charset="0"/>
                <a:cs typeface="Arial" panose="020B0604020202020204" pitchFamily="34" charset="0"/>
              </a:rPr>
              <a:t> </a:t>
            </a:r>
            <a:r>
              <a:rPr lang="en-US" altLang="zh-TW" sz="1400" dirty="0">
                <a:solidFill>
                  <a:schemeClr val="tx1"/>
                </a:solidFill>
                <a:latin typeface="Arial" panose="020B0604020202020204" pitchFamily="34" charset="0"/>
                <a:cs typeface="Arial" panose="020B0604020202020204" pitchFamily="34" charset="0"/>
              </a:rPr>
              <a:t>, </a:t>
            </a:r>
          </a:p>
          <a:p>
            <a:pPr algn="ctr"/>
            <a:r>
              <a:rPr lang="en-US" altLang="zh-TW" sz="1400" dirty="0">
                <a:solidFill>
                  <a:schemeClr val="tx1"/>
                </a:solidFill>
                <a:latin typeface="Arial" panose="020B0604020202020204" pitchFamily="34" charset="0"/>
                <a:cs typeface="Arial" panose="020B0604020202020204" pitchFamily="34" charset="0"/>
              </a:rPr>
              <a:t>Joseph Hummer  , William </a:t>
            </a:r>
            <a:r>
              <a:rPr lang="en-US" altLang="zh-TW" sz="1400" dirty="0" err="1">
                <a:solidFill>
                  <a:schemeClr val="tx1"/>
                </a:solidFill>
                <a:latin typeface="Arial" panose="020B0604020202020204" pitchFamily="34" charset="0"/>
                <a:cs typeface="Arial" panose="020B0604020202020204" pitchFamily="34" charset="0"/>
              </a:rPr>
              <a:t>Rasdorf</a:t>
            </a:r>
            <a:r>
              <a:rPr lang="en-US" altLang="zh-TW" sz="1400" dirty="0">
                <a:solidFill>
                  <a:schemeClr val="tx1"/>
                </a:solidFill>
                <a:latin typeface="Arial" panose="020B0604020202020204" pitchFamily="34" charset="0"/>
                <a:cs typeface="Arial" panose="020B0604020202020204" pitchFamily="34" charset="0"/>
              </a:rPr>
              <a:t> , Jia Hu</a:t>
            </a:r>
            <a:endParaRPr lang="zh-TW" altLang="en-US" sz="1400" dirty="0">
              <a:solidFill>
                <a:schemeClr val="tx1"/>
              </a:solidFill>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460439CF-51A7-4C68-8535-28D30055BD3F}"/>
              </a:ext>
            </a:extLst>
          </p:cNvPr>
          <p:cNvSpPr/>
          <p:nvPr/>
        </p:nvSpPr>
        <p:spPr>
          <a:xfrm>
            <a:off x="6230003" y="5004900"/>
            <a:ext cx="3310073" cy="1138645"/>
          </a:xfrm>
          <a:prstGeom prst="rect">
            <a:avLst/>
          </a:prstGeom>
        </p:spPr>
        <p:txBody>
          <a:bodyPr wrap="none">
            <a:spAutoFit/>
          </a:bodyPr>
          <a:lstStyle/>
          <a:p>
            <a:pPr>
              <a:lnSpc>
                <a:spcPts val="2800"/>
              </a:lnSpc>
            </a:pPr>
            <a:r>
              <a:rPr lang="zh-TW" altLang="en-US" sz="2000" dirty="0">
                <a:latin typeface="+mn-ea"/>
              </a:rPr>
              <a:t>期刊 </a:t>
            </a:r>
            <a:r>
              <a:rPr lang="en-US" altLang="zh-TW" sz="2000" dirty="0">
                <a:latin typeface="+mn-ea"/>
              </a:rPr>
              <a:t>:</a:t>
            </a:r>
            <a:r>
              <a:rPr lang="zh-TW" altLang="en-US" sz="2000" dirty="0">
                <a:latin typeface="+mn-ea"/>
              </a:rPr>
              <a:t> </a:t>
            </a:r>
            <a:r>
              <a:rPr lang="en-US" altLang="zh-TW" sz="2000" dirty="0">
                <a:latin typeface="+mn-ea"/>
              </a:rPr>
              <a:t>Applied Ergonomics</a:t>
            </a:r>
          </a:p>
          <a:p>
            <a:pPr>
              <a:lnSpc>
                <a:spcPts val="2800"/>
              </a:lnSpc>
            </a:pPr>
            <a:r>
              <a:rPr lang="zh-TW" altLang="en-US" sz="2000" dirty="0">
                <a:latin typeface="+mn-ea"/>
              </a:rPr>
              <a:t>指導教授 </a:t>
            </a:r>
            <a:r>
              <a:rPr lang="en-US" altLang="zh-TW" sz="2000" dirty="0">
                <a:latin typeface="+mn-ea"/>
              </a:rPr>
              <a:t>:</a:t>
            </a:r>
            <a:r>
              <a:rPr lang="zh-TW" altLang="en-US" sz="2000" dirty="0">
                <a:latin typeface="+mn-ea"/>
              </a:rPr>
              <a:t> 柳永青</a:t>
            </a:r>
            <a:endParaRPr lang="en-US" altLang="zh-TW" sz="2000" dirty="0">
              <a:latin typeface="+mn-ea"/>
            </a:endParaRPr>
          </a:p>
          <a:p>
            <a:pPr>
              <a:lnSpc>
                <a:spcPts val="2800"/>
              </a:lnSpc>
            </a:pPr>
            <a:r>
              <a:rPr lang="zh-TW" altLang="en-US" sz="2000" dirty="0">
                <a:latin typeface="+mn-ea"/>
              </a:rPr>
              <a:t>學生</a:t>
            </a:r>
            <a:r>
              <a:rPr lang="en-US" altLang="zh-TW" sz="2000" dirty="0">
                <a:latin typeface="+mn-ea"/>
              </a:rPr>
              <a:t>:</a:t>
            </a:r>
            <a:r>
              <a:rPr lang="zh-TW" altLang="en-US" sz="2000" dirty="0">
                <a:latin typeface="+mn-ea"/>
              </a:rPr>
              <a:t>李家禎</a:t>
            </a:r>
          </a:p>
        </p:txBody>
      </p:sp>
    </p:spTree>
    <p:extLst>
      <p:ext uri="{BB962C8B-B14F-4D97-AF65-F5344CB8AC3E}">
        <p14:creationId xmlns:p14="http://schemas.microsoft.com/office/powerpoint/2010/main" val="64896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267FE8A1-557C-4A04-8BA8-9CAC4B1D1423}"/>
              </a:ext>
            </a:extLst>
          </p:cNvPr>
          <p:cNvSpPr>
            <a:spLocks noGrp="1"/>
          </p:cNvSpPr>
          <p:nvPr>
            <p:ph type="title"/>
          </p:nvPr>
        </p:nvSpPr>
        <p:spPr>
          <a:xfrm>
            <a:off x="677334" y="609600"/>
            <a:ext cx="8596668" cy="757806"/>
          </a:xfrm>
        </p:spPr>
        <p:txBody>
          <a:bodyPr>
            <a:normAutofit/>
          </a:bodyPr>
          <a:lstStyle/>
          <a:p>
            <a:r>
              <a:rPr lang="en-US" altLang="zh-TW" dirty="0">
                <a:solidFill>
                  <a:schemeClr val="tx1"/>
                </a:solidFill>
              </a:rPr>
              <a:t>Methodology</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ED131F5A-0DDD-4A62-A614-2DAB87BB5478}"/>
              </a:ext>
            </a:extLst>
          </p:cNvPr>
          <p:cNvSpPr>
            <a:spLocks noGrp="1"/>
          </p:cNvSpPr>
          <p:nvPr>
            <p:ph idx="1"/>
          </p:nvPr>
        </p:nvSpPr>
        <p:spPr>
          <a:xfrm>
            <a:off x="677333" y="1497858"/>
            <a:ext cx="9540457" cy="3880773"/>
          </a:xfrm>
        </p:spPr>
        <p:txBody>
          <a:bodyPr>
            <a:normAutofit/>
          </a:bodyPr>
          <a:lstStyle/>
          <a:p>
            <a:pPr marL="0" indent="0">
              <a:buNone/>
            </a:pPr>
            <a:r>
              <a:rPr lang="en-US" altLang="zh-TW" sz="2200" b="1" dirty="0"/>
              <a:t>5.</a:t>
            </a:r>
            <a:r>
              <a:rPr lang="zh-TW" altLang="en-US" sz="2200" b="1" dirty="0"/>
              <a:t>獨立變數與實驗設計</a:t>
            </a:r>
            <a:endParaRPr lang="en-US" altLang="zh-TW" sz="2200" b="1" dirty="0"/>
          </a:p>
          <a:p>
            <a:pPr>
              <a:buFont typeface="Wingdings" panose="05000000000000000000" pitchFamily="2" charset="2"/>
              <a:buChar char="l"/>
            </a:pPr>
            <a:r>
              <a:rPr lang="zh-TW" altLang="zh-TW" sz="2200" dirty="0"/>
              <a:t>兩個獨立變</a:t>
            </a:r>
            <a:r>
              <a:rPr lang="zh-TW" altLang="en-US" sz="2200" dirty="0"/>
              <a:t>數</a:t>
            </a:r>
            <a:r>
              <a:rPr lang="en-US" altLang="zh-TW" sz="2200" dirty="0"/>
              <a:t>:</a:t>
            </a:r>
          </a:p>
          <a:p>
            <a:pPr marL="0" indent="0">
              <a:buNone/>
            </a:pPr>
            <a:r>
              <a:rPr lang="zh-TW" altLang="zh-TW" sz="2200" dirty="0"/>
              <a:t>（</a:t>
            </a:r>
            <a:r>
              <a:rPr lang="en-US" altLang="zh-TW" sz="2200" dirty="0"/>
              <a:t>1</a:t>
            </a:r>
            <a:r>
              <a:rPr lang="zh-TW" altLang="zh-TW" sz="2200" dirty="0"/>
              <a:t>）標誌符號的格式（</a:t>
            </a:r>
            <a:r>
              <a:rPr lang="en-US" altLang="zh-TW" sz="2200" dirty="0"/>
              <a:t>3</a:t>
            </a:r>
            <a:r>
              <a:rPr lang="zh-TW" altLang="en-US" sz="2200" dirty="0"/>
              <a:t>種</a:t>
            </a:r>
            <a:r>
              <a:rPr lang="en-US" altLang="zh-TW" sz="2200" dirty="0"/>
              <a:t>logo</a:t>
            </a:r>
            <a:r>
              <a:rPr lang="zh-TW" altLang="en-US" sz="2200" dirty="0"/>
              <a:t> </a:t>
            </a:r>
            <a:r>
              <a:rPr lang="en-US" altLang="zh-TW" sz="2200" dirty="0"/>
              <a:t>sign</a:t>
            </a:r>
            <a:r>
              <a:rPr lang="zh-TW" altLang="zh-TW" sz="2200" dirty="0"/>
              <a:t>）</a:t>
            </a:r>
            <a:endParaRPr lang="en-US" altLang="zh-TW" sz="2200" dirty="0"/>
          </a:p>
          <a:p>
            <a:pPr marL="0" indent="0">
              <a:buNone/>
            </a:pPr>
            <a:r>
              <a:rPr lang="zh-TW" altLang="zh-TW" sz="2200" dirty="0"/>
              <a:t>（</a:t>
            </a:r>
            <a:r>
              <a:rPr lang="en-US" altLang="zh-TW" sz="2200" dirty="0"/>
              <a:t>2</a:t>
            </a:r>
            <a:r>
              <a:rPr lang="zh-TW" altLang="zh-TW" sz="2200" dirty="0"/>
              <a:t>）</a:t>
            </a:r>
            <a:r>
              <a:rPr lang="zh-TW" altLang="en-US" sz="2200" dirty="0"/>
              <a:t>目標版</a:t>
            </a:r>
            <a:r>
              <a:rPr lang="en-US" altLang="zh-TW" sz="2200" dirty="0"/>
              <a:t>(target panel)</a:t>
            </a:r>
            <a:r>
              <a:rPr lang="zh-TW" altLang="en-US" sz="2200" dirty="0"/>
              <a:t>在標誌符號裡面的位置</a:t>
            </a:r>
            <a:r>
              <a:rPr lang="zh-TW" altLang="zh-TW" sz="2200" dirty="0"/>
              <a:t>（</a:t>
            </a:r>
            <a:r>
              <a:rPr lang="en-US" altLang="zh-TW" sz="2200" dirty="0"/>
              <a:t>6</a:t>
            </a:r>
            <a:r>
              <a:rPr lang="zh-TW" altLang="zh-TW" sz="2200" dirty="0"/>
              <a:t>個</a:t>
            </a:r>
            <a:r>
              <a:rPr lang="en-US" altLang="zh-TW" sz="2200" dirty="0"/>
              <a:t> position</a:t>
            </a:r>
            <a:r>
              <a:rPr lang="zh-TW" altLang="zh-TW" sz="2200" dirty="0"/>
              <a:t>）。</a:t>
            </a:r>
            <a:endParaRPr lang="en-US" altLang="zh-TW" sz="2200" dirty="0"/>
          </a:p>
          <a:p>
            <a:pPr>
              <a:buFont typeface="Wingdings" panose="05000000000000000000" pitchFamily="2" charset="2"/>
              <a:buChar char="l"/>
            </a:pPr>
            <a:r>
              <a:rPr lang="zh-TW" altLang="zh-TW" sz="2200" dirty="0"/>
              <a:t>每個符號條件下，目標被隨機放置在六個位置之一中</a:t>
            </a:r>
            <a:r>
              <a:rPr lang="zh-TW" altLang="en-US" sz="2200" dirty="0"/>
              <a:t>。</a:t>
            </a:r>
            <a:endParaRPr lang="en-US" altLang="zh-TW" sz="2200" dirty="0"/>
          </a:p>
          <a:p>
            <a:pPr>
              <a:buFont typeface="Wingdings" panose="05000000000000000000" pitchFamily="2" charset="2"/>
              <a:buChar char="l"/>
            </a:pPr>
            <a:r>
              <a:rPr lang="zh-TW" altLang="en-US" sz="2200" dirty="0"/>
              <a:t>每個受測者經歷了每種標誌格式兩次，每種面板位置一次，共六次的測驗。</a:t>
            </a:r>
            <a:endParaRPr lang="en-US" altLang="zh-TW" sz="2200" dirty="0"/>
          </a:p>
          <a:p>
            <a:pPr>
              <a:buFont typeface="Wingdings" panose="05000000000000000000" pitchFamily="2" charset="2"/>
              <a:buChar char="l"/>
            </a:pPr>
            <a:r>
              <a:rPr lang="zh-TW" altLang="zh-TW" sz="2200" dirty="0"/>
              <a:t>為了保持面板格式之間的一致性，目標板僅出現在標誌符號的頂部或底部</a:t>
            </a:r>
            <a:r>
              <a:rPr lang="en-US" altLang="zh-TW" sz="2200" dirty="0"/>
              <a:t>(</a:t>
            </a:r>
            <a:r>
              <a:rPr lang="zh-TW" altLang="zh-TW" sz="2200" dirty="0"/>
              <a:t>如圖</a:t>
            </a:r>
            <a:r>
              <a:rPr lang="en-US" altLang="zh-TW" sz="2200" dirty="0"/>
              <a:t>4)</a:t>
            </a:r>
          </a:p>
          <a:p>
            <a:pPr marL="0" indent="0">
              <a:buNone/>
            </a:pPr>
            <a:endParaRPr lang="zh-TW" altLang="en-US" sz="2200" dirty="0"/>
          </a:p>
        </p:txBody>
      </p:sp>
    </p:spTree>
    <p:extLst>
      <p:ext uri="{BB962C8B-B14F-4D97-AF65-F5344CB8AC3E}">
        <p14:creationId xmlns:p14="http://schemas.microsoft.com/office/powerpoint/2010/main" val="406490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9B7FF42-4918-42C0-BF2A-0290DB7EFF8E}"/>
              </a:ext>
            </a:extLst>
          </p:cNvPr>
          <p:cNvPicPr>
            <a:picLocks noChangeAspect="1"/>
          </p:cNvPicPr>
          <p:nvPr/>
        </p:nvPicPr>
        <p:blipFill rotWithShape="1">
          <a:blip r:embed="rId2"/>
          <a:srcRect l="51193" t="37554" r="4289" b="17064"/>
          <a:stretch/>
        </p:blipFill>
        <p:spPr>
          <a:xfrm>
            <a:off x="939567" y="685343"/>
            <a:ext cx="7919208" cy="4540999"/>
          </a:xfrm>
          <a:prstGeom prst="rect">
            <a:avLst/>
          </a:prstGeom>
        </p:spPr>
      </p:pic>
    </p:spTree>
    <p:extLst>
      <p:ext uri="{BB962C8B-B14F-4D97-AF65-F5344CB8AC3E}">
        <p14:creationId xmlns:p14="http://schemas.microsoft.com/office/powerpoint/2010/main" val="145348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309C42BE-5BCA-4269-BF67-8F4622515027}"/>
              </a:ext>
            </a:extLst>
          </p:cNvPr>
          <p:cNvSpPr>
            <a:spLocks noGrp="1"/>
          </p:cNvSpPr>
          <p:nvPr>
            <p:ph type="title"/>
          </p:nvPr>
        </p:nvSpPr>
        <p:spPr/>
        <p:txBody>
          <a:bodyPr>
            <a:normAutofit/>
          </a:bodyPr>
          <a:lstStyle/>
          <a:p>
            <a:r>
              <a:rPr lang="en-US" altLang="zh-TW" dirty="0">
                <a:solidFill>
                  <a:schemeClr val="tx1"/>
                </a:solidFill>
              </a:rPr>
              <a:t>Methodology</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4EFA378C-2425-4104-9B3F-FDDCB2741407}"/>
              </a:ext>
            </a:extLst>
          </p:cNvPr>
          <p:cNvSpPr>
            <a:spLocks noGrp="1"/>
          </p:cNvSpPr>
          <p:nvPr>
            <p:ph idx="1"/>
          </p:nvPr>
        </p:nvSpPr>
        <p:spPr>
          <a:xfrm>
            <a:off x="394283" y="1476463"/>
            <a:ext cx="9446003" cy="4974672"/>
          </a:xfrm>
        </p:spPr>
        <p:txBody>
          <a:bodyPr>
            <a:normAutofit/>
          </a:bodyPr>
          <a:lstStyle/>
          <a:p>
            <a:pPr marL="0" indent="0">
              <a:lnSpc>
                <a:spcPts val="3000"/>
              </a:lnSpc>
              <a:buNone/>
            </a:pPr>
            <a:r>
              <a:rPr lang="en-US" altLang="zh-TW" sz="2200" b="1" dirty="0">
                <a:solidFill>
                  <a:schemeClr val="tx1"/>
                </a:solidFill>
              </a:rPr>
              <a:t>6.</a:t>
            </a:r>
            <a:r>
              <a:rPr lang="zh-TW" altLang="en-US" sz="2200" b="1" dirty="0">
                <a:solidFill>
                  <a:schemeClr val="tx1"/>
                </a:solidFill>
              </a:rPr>
              <a:t>依賴變數</a:t>
            </a:r>
            <a:endParaRPr lang="en-US" altLang="zh-TW" sz="2200" b="1" dirty="0">
              <a:solidFill>
                <a:schemeClr val="tx1"/>
              </a:solidFill>
            </a:endParaRPr>
          </a:p>
          <a:p>
            <a:pPr>
              <a:lnSpc>
                <a:spcPts val="3000"/>
              </a:lnSpc>
              <a:buFont typeface="Wingdings" panose="05000000000000000000" pitchFamily="2" charset="2"/>
              <a:buChar char="l"/>
            </a:pPr>
            <a:r>
              <a:rPr lang="zh-TW" altLang="zh-TW" sz="2200" b="1" dirty="0">
                <a:solidFill>
                  <a:schemeClr val="tx1"/>
                </a:solidFill>
              </a:rPr>
              <a:t>信號</a:t>
            </a:r>
            <a:r>
              <a:rPr lang="zh-TW" altLang="en-US" sz="2200" b="1" dirty="0">
                <a:solidFill>
                  <a:schemeClr val="tx1"/>
                </a:solidFill>
              </a:rPr>
              <a:t>偵</a:t>
            </a:r>
            <a:r>
              <a:rPr lang="zh-TW" altLang="zh-TW" sz="2200" b="1" dirty="0">
                <a:solidFill>
                  <a:schemeClr val="tx1"/>
                </a:solidFill>
              </a:rPr>
              <a:t>測</a:t>
            </a:r>
            <a:r>
              <a:rPr lang="en-US" altLang="zh-TW" sz="2200" dirty="0">
                <a:solidFill>
                  <a:schemeClr val="tx1"/>
                </a:solidFill>
              </a:rPr>
              <a:t>(signal detection)</a:t>
            </a:r>
            <a:r>
              <a:rPr lang="zh-TW" altLang="en-US" sz="2200" dirty="0">
                <a:solidFill>
                  <a:schemeClr val="tx1"/>
                </a:solidFill>
              </a:rPr>
              <a:t> </a:t>
            </a:r>
            <a:r>
              <a:rPr lang="en-US" altLang="zh-TW" sz="2200" dirty="0">
                <a:solidFill>
                  <a:schemeClr val="tx1"/>
                </a:solidFill>
              </a:rPr>
              <a:t>:</a:t>
            </a:r>
            <a:r>
              <a:rPr lang="zh-TW" altLang="en-US" sz="2200" dirty="0">
                <a:solidFill>
                  <a:schemeClr val="tx1"/>
                </a:solidFill>
              </a:rPr>
              <a:t> 分為命中、漏失、誤警和正棄，受測者須口頭識別目標標誌。</a:t>
            </a:r>
            <a:endParaRPr lang="en-US" altLang="zh-TW" sz="2200" dirty="0">
              <a:solidFill>
                <a:schemeClr val="tx1"/>
              </a:solidFill>
            </a:endParaRPr>
          </a:p>
          <a:p>
            <a:pPr>
              <a:lnSpc>
                <a:spcPts val="3000"/>
              </a:lnSpc>
              <a:buFont typeface="Wingdings" panose="05000000000000000000" pitchFamily="2" charset="2"/>
              <a:buChar char="l"/>
            </a:pPr>
            <a:r>
              <a:rPr lang="zh-TW" altLang="en-US" sz="2200" b="1" dirty="0">
                <a:solidFill>
                  <a:schemeClr val="tx1"/>
                </a:solidFill>
              </a:rPr>
              <a:t>響應</a:t>
            </a:r>
            <a:r>
              <a:rPr lang="zh-TW" altLang="zh-TW" sz="2200" b="1" dirty="0">
                <a:solidFill>
                  <a:schemeClr val="tx1"/>
                </a:solidFill>
              </a:rPr>
              <a:t>目標標誌符號的</a:t>
            </a:r>
            <a:r>
              <a:rPr lang="zh-TW" altLang="en-US" sz="2200" b="1" dirty="0">
                <a:solidFill>
                  <a:schemeClr val="tx1"/>
                </a:solidFill>
              </a:rPr>
              <a:t>反</a:t>
            </a:r>
            <a:r>
              <a:rPr lang="zh-TW" altLang="zh-TW" sz="2200" b="1" dirty="0">
                <a:solidFill>
                  <a:schemeClr val="tx1"/>
                </a:solidFill>
              </a:rPr>
              <a:t>應時間</a:t>
            </a:r>
            <a:r>
              <a:rPr lang="en-US" altLang="zh-TW" sz="2200" dirty="0">
                <a:solidFill>
                  <a:schemeClr val="tx1"/>
                </a:solidFill>
              </a:rPr>
              <a:t>(response time to target logo signs)</a:t>
            </a:r>
            <a:r>
              <a:rPr lang="zh-TW" altLang="en-US" sz="2200" dirty="0">
                <a:solidFill>
                  <a:schemeClr val="tx1"/>
                </a:solidFill>
              </a:rPr>
              <a:t> </a:t>
            </a:r>
            <a:r>
              <a:rPr lang="en-US" altLang="zh-TW" sz="2200" dirty="0">
                <a:solidFill>
                  <a:schemeClr val="tx1"/>
                </a:solidFill>
              </a:rPr>
              <a:t>:</a:t>
            </a:r>
            <a:r>
              <a:rPr lang="zh-TW" altLang="en-US" sz="2200" dirty="0">
                <a:solidFill>
                  <a:schemeClr val="tx1"/>
                </a:solidFill>
              </a:rPr>
              <a:t> 記錄響應階段開始</a:t>
            </a:r>
            <a:r>
              <a:rPr lang="en-US" altLang="zh-TW" sz="2200" dirty="0">
                <a:solidFill>
                  <a:schemeClr val="tx1"/>
                </a:solidFill>
              </a:rPr>
              <a:t>(</a:t>
            </a:r>
            <a:r>
              <a:rPr lang="zh-TW" altLang="en-US" sz="2200" dirty="0">
                <a:solidFill>
                  <a:schemeClr val="tx1"/>
                </a:solidFill>
              </a:rPr>
              <a:t>駕駛離目標號誌虛擬距離</a:t>
            </a:r>
            <a:r>
              <a:rPr lang="en-US" altLang="zh-TW" sz="2200" dirty="0">
                <a:solidFill>
                  <a:schemeClr val="tx1"/>
                </a:solidFill>
              </a:rPr>
              <a:t>524</a:t>
            </a:r>
            <a:r>
              <a:rPr lang="zh-TW" altLang="zh-TW" sz="2200" dirty="0">
                <a:solidFill>
                  <a:schemeClr val="tx1"/>
                </a:solidFill>
              </a:rPr>
              <a:t>米</a:t>
            </a:r>
            <a:r>
              <a:rPr lang="en-US" altLang="zh-TW" sz="2200" dirty="0">
                <a:solidFill>
                  <a:schemeClr val="tx1"/>
                </a:solidFill>
              </a:rPr>
              <a:t>)</a:t>
            </a:r>
            <a:r>
              <a:rPr lang="zh-TW" altLang="en-US" sz="2200" dirty="0">
                <a:solidFill>
                  <a:schemeClr val="tx1"/>
                </a:solidFill>
              </a:rPr>
              <a:t>到駕駛發生響應的時間，以錄影帶存取。</a:t>
            </a:r>
            <a:endParaRPr lang="en-US" altLang="zh-TW" sz="2200" dirty="0">
              <a:solidFill>
                <a:schemeClr val="tx1"/>
              </a:solidFill>
            </a:endParaRPr>
          </a:p>
          <a:p>
            <a:pPr>
              <a:lnSpc>
                <a:spcPts val="3000"/>
              </a:lnSpc>
              <a:buFont typeface="Wingdings" panose="05000000000000000000" pitchFamily="2" charset="2"/>
              <a:buChar char="l"/>
            </a:pPr>
            <a:r>
              <a:rPr lang="zh-TW" altLang="zh-TW" sz="2200" b="1" dirty="0">
                <a:solidFill>
                  <a:schemeClr val="tx1"/>
                </a:solidFill>
              </a:rPr>
              <a:t>駕駛性能測量</a:t>
            </a:r>
            <a:r>
              <a:rPr lang="en-US" altLang="zh-TW" sz="2200" b="1" dirty="0"/>
              <a:t>(driving performance measures)</a:t>
            </a:r>
            <a:r>
              <a:rPr lang="zh-TW" altLang="en-US" sz="2200" b="1" dirty="0"/>
              <a:t> </a:t>
            </a:r>
            <a:r>
              <a:rPr lang="en-US" altLang="zh-TW" sz="2200" b="1" dirty="0"/>
              <a:t>:</a:t>
            </a:r>
            <a:r>
              <a:rPr lang="zh-TW" altLang="en-US" sz="2200" b="1" dirty="0"/>
              <a:t> </a:t>
            </a:r>
            <a:r>
              <a:rPr lang="zh-TW" altLang="zh-TW" sz="2200" dirty="0"/>
              <a:t>平均速度</a:t>
            </a:r>
            <a:r>
              <a:rPr lang="zh-TW" altLang="en-US" sz="2200" dirty="0"/>
              <a:t>、</a:t>
            </a:r>
            <a:r>
              <a:rPr lang="zh-TW" altLang="zh-TW" sz="2200" dirty="0"/>
              <a:t>車道偏差和超速百分比</a:t>
            </a:r>
            <a:r>
              <a:rPr lang="zh-TW" altLang="en-US" sz="2200" dirty="0"/>
              <a:t>。</a:t>
            </a:r>
            <a:endParaRPr lang="en-US" altLang="zh-TW" sz="2200" dirty="0"/>
          </a:p>
          <a:p>
            <a:pPr>
              <a:lnSpc>
                <a:spcPts val="3000"/>
              </a:lnSpc>
              <a:buFont typeface="Wingdings" panose="05000000000000000000" pitchFamily="2" charset="2"/>
              <a:buChar char="l"/>
            </a:pPr>
            <a:endParaRPr lang="en-US" altLang="zh-TW" sz="2200" dirty="0">
              <a:solidFill>
                <a:schemeClr val="tx1"/>
              </a:solidFill>
            </a:endParaRPr>
          </a:p>
          <a:p>
            <a:pPr marL="0" indent="0">
              <a:buNone/>
            </a:pPr>
            <a:endParaRPr lang="zh-TW" altLang="en-US" sz="2200" dirty="0">
              <a:solidFill>
                <a:schemeClr val="tx1"/>
              </a:solidFill>
            </a:endParaRPr>
          </a:p>
        </p:txBody>
      </p:sp>
    </p:spTree>
    <p:extLst>
      <p:ext uri="{BB962C8B-B14F-4D97-AF65-F5344CB8AC3E}">
        <p14:creationId xmlns:p14="http://schemas.microsoft.com/office/powerpoint/2010/main" val="351362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DFB2FB-B8FE-4FCF-A8BF-284687536BA9}"/>
              </a:ext>
            </a:extLst>
          </p:cNvPr>
          <p:cNvSpPr>
            <a:spLocks noGrp="1"/>
          </p:cNvSpPr>
          <p:nvPr>
            <p:ph type="ctrTitle"/>
          </p:nvPr>
        </p:nvSpPr>
        <p:spPr>
          <a:xfrm>
            <a:off x="215162" y="307286"/>
            <a:ext cx="2553205" cy="959451"/>
          </a:xfrm>
        </p:spPr>
        <p:txBody>
          <a:bodyPr/>
          <a:lstStyle/>
          <a:p>
            <a:r>
              <a:rPr lang="en-US" altLang="zh-TW" sz="3600" dirty="0">
                <a:solidFill>
                  <a:srgbClr val="002060"/>
                </a:solidFill>
              </a:rPr>
              <a:t>Results</a:t>
            </a:r>
            <a:endParaRPr lang="zh-TW" altLang="en-US" sz="3600" dirty="0">
              <a:solidFill>
                <a:srgbClr val="002060"/>
              </a:solidFill>
            </a:endParaRPr>
          </a:p>
        </p:txBody>
      </p:sp>
      <p:sp>
        <p:nvSpPr>
          <p:cNvPr id="3" name="副標題 2">
            <a:extLst>
              <a:ext uri="{FF2B5EF4-FFF2-40B4-BE49-F238E27FC236}">
                <a16:creationId xmlns:a16="http://schemas.microsoft.com/office/drawing/2014/main" id="{ACAD87C1-F47B-4981-9B8D-0A8049C57EBC}"/>
              </a:ext>
            </a:extLst>
          </p:cNvPr>
          <p:cNvSpPr>
            <a:spLocks noGrp="1"/>
          </p:cNvSpPr>
          <p:nvPr>
            <p:ph type="subTitle" idx="1"/>
          </p:nvPr>
        </p:nvSpPr>
        <p:spPr>
          <a:xfrm>
            <a:off x="1012116" y="1802583"/>
            <a:ext cx="9734182" cy="3759318"/>
          </a:xfrm>
        </p:spPr>
        <p:txBody>
          <a:bodyPr>
            <a:normAutofit/>
          </a:bodyPr>
          <a:lstStyle/>
          <a:p>
            <a:pPr algn="l"/>
            <a:r>
              <a:rPr lang="en-US" altLang="zh-TW" sz="2400" b="1" dirty="0">
                <a:solidFill>
                  <a:schemeClr val="tx1"/>
                </a:solidFill>
              </a:rPr>
              <a:t>3.1. </a:t>
            </a:r>
            <a:r>
              <a:rPr lang="zh-TW" altLang="en-US" sz="2400" b="1" dirty="0">
                <a:solidFill>
                  <a:schemeClr val="tx1"/>
                </a:solidFill>
              </a:rPr>
              <a:t>信號偵測</a:t>
            </a:r>
            <a:r>
              <a:rPr lang="en-US" altLang="zh-TW" sz="2400" b="1" dirty="0">
                <a:solidFill>
                  <a:schemeClr val="tx1"/>
                </a:solidFill>
              </a:rPr>
              <a:t>(Signal detection)</a:t>
            </a:r>
          </a:p>
          <a:p>
            <a:pPr marL="342900" indent="-342900" algn="l">
              <a:buFont typeface="Wingdings" panose="05000000000000000000" pitchFamily="2" charset="2"/>
              <a:buChar char="l"/>
            </a:pPr>
            <a:r>
              <a:rPr lang="en-US" altLang="zh-TW" sz="2400" dirty="0">
                <a:solidFill>
                  <a:schemeClr val="tx1"/>
                </a:solidFill>
              </a:rPr>
              <a:t>24</a:t>
            </a:r>
            <a:r>
              <a:rPr lang="zh-TW" altLang="zh-TW" sz="2400" dirty="0">
                <a:solidFill>
                  <a:schemeClr val="tx1"/>
                </a:solidFill>
              </a:rPr>
              <a:t>名參與者完成了</a:t>
            </a:r>
            <a:r>
              <a:rPr lang="en-US" altLang="zh-TW" sz="2400" dirty="0">
                <a:solidFill>
                  <a:schemeClr val="tx1"/>
                </a:solidFill>
              </a:rPr>
              <a:t>6</a:t>
            </a:r>
            <a:r>
              <a:rPr lang="zh-TW" altLang="zh-TW" sz="2400" dirty="0">
                <a:solidFill>
                  <a:schemeClr val="tx1"/>
                </a:solidFill>
              </a:rPr>
              <a:t>次試驗試驗，每</a:t>
            </a:r>
            <a:r>
              <a:rPr lang="zh-TW" altLang="en-US" sz="2400" dirty="0">
                <a:solidFill>
                  <a:schemeClr val="tx1"/>
                </a:solidFill>
              </a:rPr>
              <a:t>次</a:t>
            </a:r>
            <a:r>
              <a:rPr lang="zh-TW" altLang="zh-TW" sz="2400" dirty="0">
                <a:solidFill>
                  <a:schemeClr val="tx1"/>
                </a:solidFill>
              </a:rPr>
              <a:t>試驗</a:t>
            </a:r>
            <a:r>
              <a:rPr lang="zh-TW" altLang="en-US" sz="2400" dirty="0">
                <a:solidFill>
                  <a:schemeClr val="tx1"/>
                </a:solidFill>
              </a:rPr>
              <a:t>都有</a:t>
            </a:r>
            <a:r>
              <a:rPr lang="en-US" altLang="zh-TW" sz="2400" dirty="0">
                <a:solidFill>
                  <a:schemeClr val="tx1"/>
                </a:solidFill>
              </a:rPr>
              <a:t>3</a:t>
            </a:r>
            <a:r>
              <a:rPr lang="zh-TW" altLang="en-US" sz="2400" dirty="0">
                <a:solidFill>
                  <a:schemeClr val="tx1"/>
                </a:solidFill>
              </a:rPr>
              <a:t>個出口</a:t>
            </a:r>
            <a:r>
              <a:rPr lang="zh-TW" altLang="zh-TW" sz="2400" dirty="0">
                <a:solidFill>
                  <a:schemeClr val="tx1"/>
                </a:solidFill>
              </a:rPr>
              <a:t>，共有</a:t>
            </a:r>
            <a:r>
              <a:rPr lang="en-US" altLang="zh-TW" sz="2400" dirty="0">
                <a:solidFill>
                  <a:schemeClr val="tx1"/>
                </a:solidFill>
              </a:rPr>
              <a:t>432</a:t>
            </a:r>
            <a:r>
              <a:rPr lang="zh-TW" altLang="zh-TW" sz="2400" dirty="0">
                <a:solidFill>
                  <a:schemeClr val="tx1"/>
                </a:solidFill>
              </a:rPr>
              <a:t>次</a:t>
            </a:r>
            <a:r>
              <a:rPr lang="zh-TW" altLang="en-US" sz="2400" dirty="0">
                <a:solidFill>
                  <a:schemeClr val="tx1"/>
                </a:solidFill>
              </a:rPr>
              <a:t>對目標符號的觀察</a:t>
            </a:r>
            <a:r>
              <a:rPr lang="zh-TW" altLang="zh-TW" sz="2400" dirty="0">
                <a:solidFill>
                  <a:schemeClr val="tx1"/>
                </a:solidFill>
              </a:rPr>
              <a:t>，</a:t>
            </a:r>
            <a:r>
              <a:rPr lang="en-US" altLang="zh-TW" sz="2400" dirty="0">
                <a:solidFill>
                  <a:schemeClr val="tx1"/>
                </a:solidFill>
              </a:rPr>
              <a:t>144</a:t>
            </a:r>
            <a:r>
              <a:rPr lang="zh-TW" altLang="en-US" sz="2400" dirty="0">
                <a:solidFill>
                  <a:schemeClr val="tx1"/>
                </a:solidFill>
              </a:rPr>
              <a:t>次對符號格式的觀察。</a:t>
            </a:r>
            <a:endParaRPr lang="en-US" altLang="zh-TW" sz="2400" dirty="0">
              <a:solidFill>
                <a:schemeClr val="tx1"/>
              </a:solidFill>
            </a:endParaRPr>
          </a:p>
          <a:p>
            <a:pPr marL="342900" indent="-342900" algn="l">
              <a:buFont typeface="Wingdings" panose="05000000000000000000" pitchFamily="2" charset="2"/>
              <a:buChar char="l"/>
            </a:pPr>
            <a:r>
              <a:rPr lang="zh-TW" altLang="en-US" sz="2400" dirty="0">
                <a:solidFill>
                  <a:schemeClr val="tx1"/>
                </a:solidFill>
              </a:rPr>
              <a:t>目標圖示僅在每次試驗的一個出口出現，每個符號格式的最大匹配次數為</a:t>
            </a:r>
            <a:r>
              <a:rPr lang="en-US" altLang="zh-TW" sz="2400" dirty="0">
                <a:solidFill>
                  <a:schemeClr val="tx1"/>
                </a:solidFill>
              </a:rPr>
              <a:t>48</a:t>
            </a:r>
            <a:r>
              <a:rPr lang="zh-TW" altLang="en-US" sz="2400" dirty="0">
                <a:solidFill>
                  <a:schemeClr val="tx1"/>
                </a:solidFill>
              </a:rPr>
              <a:t>。</a:t>
            </a:r>
            <a:endParaRPr lang="en-US" altLang="zh-TW" sz="2400" dirty="0">
              <a:solidFill>
                <a:schemeClr val="tx1"/>
              </a:solidFill>
            </a:endParaRPr>
          </a:p>
          <a:p>
            <a:pPr marL="342900" indent="-342900" algn="l">
              <a:buFont typeface="Wingdings" panose="05000000000000000000" pitchFamily="2" charset="2"/>
              <a:buChar char="l"/>
            </a:pPr>
            <a:r>
              <a:rPr lang="zh-TW" altLang="en-US" sz="2400" dirty="0">
                <a:solidFill>
                  <a:schemeClr val="tx1"/>
                </a:solidFill>
              </a:rPr>
              <a:t>在九面板</a:t>
            </a:r>
            <a:r>
              <a:rPr lang="en-US" altLang="zh-TW" sz="2400" dirty="0">
                <a:solidFill>
                  <a:schemeClr val="tx1"/>
                </a:solidFill>
              </a:rPr>
              <a:t>(Nine-panel)</a:t>
            </a:r>
            <a:r>
              <a:rPr lang="zh-TW" altLang="en-US" sz="2400" dirty="0">
                <a:solidFill>
                  <a:schemeClr val="tx1"/>
                </a:solidFill>
              </a:rPr>
              <a:t>的狀況下有</a:t>
            </a:r>
            <a:r>
              <a:rPr lang="en-US" altLang="zh-TW" sz="2400" dirty="0">
                <a:solidFill>
                  <a:schemeClr val="tx1"/>
                </a:solidFill>
              </a:rPr>
              <a:t>45</a:t>
            </a:r>
            <a:r>
              <a:rPr lang="zh-TW" altLang="en-US" sz="2400" dirty="0">
                <a:solidFill>
                  <a:schemeClr val="tx1"/>
                </a:solidFill>
              </a:rPr>
              <a:t>個命中</a:t>
            </a:r>
            <a:r>
              <a:rPr lang="en-US" altLang="zh-TW" sz="2400" dirty="0">
                <a:solidFill>
                  <a:schemeClr val="tx1"/>
                </a:solidFill>
              </a:rPr>
              <a:t>(hit)</a:t>
            </a:r>
            <a:r>
              <a:rPr lang="zh-TW" altLang="en-US" sz="2400" dirty="0">
                <a:solidFill>
                  <a:schemeClr val="tx1"/>
                </a:solidFill>
              </a:rPr>
              <a:t>。</a:t>
            </a:r>
            <a:endParaRPr lang="en-US" altLang="zh-TW" sz="2400" dirty="0">
              <a:solidFill>
                <a:schemeClr val="tx1"/>
              </a:solidFill>
            </a:endParaRPr>
          </a:p>
          <a:p>
            <a:pPr marL="342900" indent="-342900" algn="l">
              <a:buFont typeface="Wingdings" panose="05000000000000000000" pitchFamily="2" charset="2"/>
              <a:buChar char="l"/>
            </a:pPr>
            <a:r>
              <a:rPr lang="zh-TW" altLang="en-US" sz="2400" dirty="0">
                <a:solidFill>
                  <a:schemeClr val="tx1"/>
                </a:solidFill>
              </a:rPr>
              <a:t>在</a:t>
            </a:r>
            <a:r>
              <a:rPr lang="zh-TW" altLang="zh-TW" sz="2400" dirty="0">
                <a:solidFill>
                  <a:schemeClr val="tx1"/>
                </a:solidFill>
              </a:rPr>
              <a:t>六面板</a:t>
            </a:r>
            <a:r>
              <a:rPr lang="en-US" altLang="zh-TW" sz="2400" dirty="0">
                <a:solidFill>
                  <a:schemeClr val="tx1"/>
                </a:solidFill>
              </a:rPr>
              <a:t>(Six-panel)</a:t>
            </a:r>
            <a:r>
              <a:rPr lang="zh-TW" altLang="zh-TW" sz="2400" dirty="0">
                <a:solidFill>
                  <a:schemeClr val="tx1"/>
                </a:solidFill>
              </a:rPr>
              <a:t>和</a:t>
            </a:r>
            <a:r>
              <a:rPr lang="zh-TW" altLang="en-US" sz="2400" dirty="0">
                <a:solidFill>
                  <a:schemeClr val="tx1"/>
                </a:solidFill>
              </a:rPr>
              <a:t>溢出組合</a:t>
            </a:r>
            <a:r>
              <a:rPr lang="en-US" altLang="zh-TW" sz="2400" dirty="0">
                <a:solidFill>
                  <a:schemeClr val="tx1"/>
                </a:solidFill>
              </a:rPr>
              <a:t>(overflow combination)</a:t>
            </a:r>
            <a:r>
              <a:rPr lang="zh-TW" altLang="zh-TW" sz="2400" dirty="0">
                <a:solidFill>
                  <a:schemeClr val="tx1"/>
                </a:solidFill>
              </a:rPr>
              <a:t>的</a:t>
            </a:r>
            <a:r>
              <a:rPr lang="zh-TW" altLang="en-US" sz="2400" dirty="0">
                <a:solidFill>
                  <a:schemeClr val="tx1"/>
                </a:solidFill>
              </a:rPr>
              <a:t>狀況下有</a:t>
            </a:r>
            <a:r>
              <a:rPr lang="en-US" altLang="zh-TW" sz="2400" dirty="0">
                <a:solidFill>
                  <a:schemeClr val="tx1"/>
                </a:solidFill>
              </a:rPr>
              <a:t>47</a:t>
            </a:r>
            <a:r>
              <a:rPr lang="zh-TW" altLang="en-US" sz="2400" dirty="0">
                <a:solidFill>
                  <a:schemeClr val="tx1"/>
                </a:solidFill>
              </a:rPr>
              <a:t>個命中</a:t>
            </a:r>
            <a:r>
              <a:rPr lang="en-US" altLang="zh-TW" sz="2400" dirty="0">
                <a:solidFill>
                  <a:schemeClr val="tx1"/>
                </a:solidFill>
              </a:rPr>
              <a:t>(hit)</a:t>
            </a:r>
            <a:r>
              <a:rPr lang="zh-TW" altLang="en-US" sz="2400" dirty="0">
                <a:solidFill>
                  <a:schemeClr val="tx1"/>
                </a:solidFill>
              </a:rPr>
              <a:t>。</a:t>
            </a:r>
            <a:endParaRPr lang="en-US" altLang="zh-TW" sz="2400" dirty="0">
              <a:solidFill>
                <a:schemeClr val="tx1"/>
              </a:solidFill>
            </a:endParaRPr>
          </a:p>
          <a:p>
            <a:pPr algn="l"/>
            <a:endParaRPr lang="en-US" altLang="zh-TW" sz="2400" i="1" dirty="0">
              <a:solidFill>
                <a:schemeClr val="tx1"/>
              </a:solidFill>
            </a:endParaRPr>
          </a:p>
          <a:p>
            <a:pPr algn="l"/>
            <a:endParaRPr lang="en-US" altLang="zh-TW" sz="2400" dirty="0">
              <a:solidFill>
                <a:schemeClr val="tx1"/>
              </a:solidFill>
            </a:endParaRPr>
          </a:p>
          <a:p>
            <a:pPr algn="l"/>
            <a:endParaRPr lang="en-US" altLang="zh-TW" sz="2400" dirty="0">
              <a:solidFill>
                <a:schemeClr val="tx1"/>
              </a:solidFill>
            </a:endParaRPr>
          </a:p>
          <a:p>
            <a:pPr algn="l"/>
            <a:endParaRPr lang="en-US" altLang="zh-TW" sz="2400" dirty="0">
              <a:solidFill>
                <a:schemeClr val="tx1"/>
              </a:solidFill>
            </a:endParaRPr>
          </a:p>
          <a:p>
            <a:pPr algn="l"/>
            <a:endParaRPr lang="zh-TW" altLang="zh-TW" sz="2400" dirty="0">
              <a:solidFill>
                <a:schemeClr val="tx1"/>
              </a:solidFill>
            </a:endParaRPr>
          </a:p>
          <a:p>
            <a:pPr algn="l"/>
            <a:endParaRPr lang="zh-TW" altLang="en-US" sz="2400" dirty="0">
              <a:solidFill>
                <a:schemeClr val="tx1"/>
              </a:solidFill>
            </a:endParaRPr>
          </a:p>
        </p:txBody>
      </p:sp>
    </p:spTree>
    <p:extLst>
      <p:ext uri="{BB962C8B-B14F-4D97-AF65-F5344CB8AC3E}">
        <p14:creationId xmlns:p14="http://schemas.microsoft.com/office/powerpoint/2010/main" val="379727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8BE626C-3E9F-4FDD-8D55-146438633783}"/>
              </a:ext>
            </a:extLst>
          </p:cNvPr>
          <p:cNvSpPr>
            <a:spLocks noGrp="1"/>
          </p:cNvSpPr>
          <p:nvPr>
            <p:ph idx="1"/>
          </p:nvPr>
        </p:nvSpPr>
        <p:spPr>
          <a:xfrm>
            <a:off x="803169" y="1384183"/>
            <a:ext cx="9230064" cy="2944536"/>
          </a:xfrm>
        </p:spPr>
        <p:txBody>
          <a:bodyPr>
            <a:noAutofit/>
          </a:bodyPr>
          <a:lstStyle/>
          <a:p>
            <a:pPr marL="0" indent="0">
              <a:lnSpc>
                <a:spcPts val="2500"/>
              </a:lnSpc>
              <a:buNone/>
            </a:pPr>
            <a:r>
              <a:rPr lang="en-US" altLang="zh-TW" sz="2200" b="1" dirty="0"/>
              <a:t>3.2 </a:t>
            </a:r>
            <a:r>
              <a:rPr lang="zh-TW" altLang="en-US" sz="2200" b="1" dirty="0"/>
              <a:t>反應時間</a:t>
            </a:r>
            <a:r>
              <a:rPr lang="en-US" altLang="zh-TW" sz="2200" b="1" dirty="0"/>
              <a:t>(Response time)</a:t>
            </a:r>
          </a:p>
          <a:p>
            <a:pPr>
              <a:lnSpc>
                <a:spcPts val="2500"/>
              </a:lnSpc>
              <a:buFont typeface="Wingdings" panose="05000000000000000000" pitchFamily="2" charset="2"/>
              <a:buChar char="l"/>
            </a:pPr>
            <a:r>
              <a:rPr lang="zh-TW" altLang="zh-TW" sz="2200" dirty="0"/>
              <a:t>目標面板</a:t>
            </a:r>
            <a:r>
              <a:rPr lang="en-US" altLang="zh-TW" sz="2200" dirty="0"/>
              <a:t>(target panel)</a:t>
            </a:r>
            <a:r>
              <a:rPr lang="zh-TW" altLang="zh-TW" sz="2200" dirty="0"/>
              <a:t>位置是顯著的（</a:t>
            </a:r>
            <a:r>
              <a:rPr lang="en-US" altLang="zh-TW" sz="2200" dirty="0"/>
              <a:t>F</a:t>
            </a:r>
            <a:r>
              <a:rPr lang="zh-TW" altLang="zh-TW" sz="2200" dirty="0"/>
              <a:t>（</a:t>
            </a:r>
            <a:r>
              <a:rPr lang="en-US" altLang="zh-TW" sz="2200" dirty="0"/>
              <a:t>5</a:t>
            </a:r>
            <a:r>
              <a:rPr lang="zh-TW" altLang="zh-TW" sz="2200" dirty="0"/>
              <a:t>，</a:t>
            </a:r>
            <a:r>
              <a:rPr lang="en-US" altLang="zh-TW" sz="2200" dirty="0"/>
              <a:t>99</a:t>
            </a:r>
            <a:r>
              <a:rPr lang="zh-TW" altLang="zh-TW" sz="2200" dirty="0"/>
              <a:t>）</a:t>
            </a:r>
            <a:r>
              <a:rPr lang="en-US" altLang="zh-TW" sz="2200" dirty="0"/>
              <a:t>= 6.9747</a:t>
            </a:r>
            <a:r>
              <a:rPr lang="zh-TW" altLang="zh-TW" sz="2200" dirty="0"/>
              <a:t>，</a:t>
            </a:r>
            <a:r>
              <a:rPr lang="en-US" altLang="zh-TW" sz="2200" dirty="0"/>
              <a:t>p &lt;0.001</a:t>
            </a:r>
            <a:r>
              <a:rPr lang="zh-TW" altLang="zh-TW" sz="2200" dirty="0"/>
              <a:t>）</a:t>
            </a:r>
            <a:endParaRPr lang="en-US" altLang="zh-TW" sz="2200" dirty="0"/>
          </a:p>
          <a:p>
            <a:pPr>
              <a:lnSpc>
                <a:spcPts val="2500"/>
              </a:lnSpc>
              <a:buFont typeface="Wingdings" panose="05000000000000000000" pitchFamily="2" charset="2"/>
              <a:buChar char="l"/>
            </a:pPr>
            <a:r>
              <a:rPr lang="zh-TW" altLang="en-US" sz="2200" dirty="0"/>
              <a:t>多重比較分析檢定</a:t>
            </a:r>
            <a:r>
              <a:rPr lang="en-US" altLang="zh-TW" sz="2200" dirty="0"/>
              <a:t>(Tukey’s test)</a:t>
            </a:r>
            <a:r>
              <a:rPr lang="zh-TW" altLang="zh-TW" sz="2200" dirty="0"/>
              <a:t>的測試結果顯示，位置</a:t>
            </a:r>
            <a:r>
              <a:rPr lang="en-US" altLang="zh-TW" sz="2200" dirty="0"/>
              <a:t>4</a:t>
            </a:r>
            <a:r>
              <a:rPr lang="zh-TW" altLang="zh-TW" sz="2200" dirty="0"/>
              <a:t>的平均</a:t>
            </a:r>
            <a:r>
              <a:rPr lang="zh-TW" altLang="en-US" sz="2200" dirty="0"/>
              <a:t>反應</a:t>
            </a:r>
            <a:r>
              <a:rPr lang="zh-TW" altLang="zh-TW" sz="2200" dirty="0"/>
              <a:t>時間</a:t>
            </a:r>
            <a:r>
              <a:rPr lang="zh-TW" altLang="en-US" sz="2200" dirty="0"/>
              <a:t>優於位置</a:t>
            </a:r>
            <a:r>
              <a:rPr lang="en-US" altLang="zh-TW" sz="2200" dirty="0"/>
              <a:t>2,3,5</a:t>
            </a:r>
            <a:r>
              <a:rPr lang="zh-TW" altLang="en-US" sz="2200" dirty="0"/>
              <a:t>和</a:t>
            </a:r>
            <a:r>
              <a:rPr lang="en-US" altLang="zh-TW" sz="2200" dirty="0"/>
              <a:t>6</a:t>
            </a:r>
            <a:r>
              <a:rPr lang="zh-TW" altLang="zh-TW" sz="2200" dirty="0"/>
              <a:t>（</a:t>
            </a:r>
            <a:r>
              <a:rPr lang="zh-TW" altLang="en-US" sz="2200" dirty="0"/>
              <a:t>如</a:t>
            </a:r>
            <a:r>
              <a:rPr lang="zh-TW" altLang="zh-TW" sz="2200" dirty="0"/>
              <a:t>圖</a:t>
            </a:r>
            <a:r>
              <a:rPr lang="en-US" altLang="zh-TW" sz="2200" dirty="0"/>
              <a:t>5</a:t>
            </a:r>
            <a:r>
              <a:rPr lang="zh-TW" altLang="zh-TW" sz="2200" dirty="0"/>
              <a:t>）</a:t>
            </a:r>
            <a:r>
              <a:rPr lang="zh-TW" altLang="en-US" sz="2200" dirty="0"/>
              <a:t>。</a:t>
            </a:r>
            <a:endParaRPr lang="en-US" altLang="zh-TW" sz="2200" dirty="0"/>
          </a:p>
          <a:p>
            <a:pPr>
              <a:lnSpc>
                <a:spcPts val="2500"/>
              </a:lnSpc>
              <a:buFont typeface="Wingdings" panose="05000000000000000000" pitchFamily="2" charset="2"/>
              <a:buChar char="l"/>
            </a:pPr>
            <a:r>
              <a:rPr lang="zh-TW" altLang="zh-TW" sz="2200" dirty="0"/>
              <a:t>位置</a:t>
            </a:r>
            <a:r>
              <a:rPr lang="en-US" altLang="zh-TW" sz="2200" dirty="0"/>
              <a:t>1</a:t>
            </a:r>
            <a:r>
              <a:rPr lang="zh-TW" altLang="zh-TW" sz="2200" dirty="0"/>
              <a:t>與其他位置的目標</a:t>
            </a:r>
            <a:r>
              <a:rPr lang="zh-TW" altLang="en-US" sz="2200" dirty="0"/>
              <a:t>反應時間</a:t>
            </a:r>
            <a:r>
              <a:rPr lang="zh-TW" altLang="zh-TW" sz="2200" dirty="0"/>
              <a:t>沒有顯著差異</a:t>
            </a:r>
            <a:r>
              <a:rPr lang="zh-TW" altLang="en-US" sz="2200" dirty="0"/>
              <a:t>。</a:t>
            </a:r>
            <a:endParaRPr lang="en-US" altLang="zh-TW" sz="2200" dirty="0"/>
          </a:p>
          <a:p>
            <a:pPr>
              <a:lnSpc>
                <a:spcPts val="2500"/>
              </a:lnSpc>
              <a:buFont typeface="Wingdings" panose="05000000000000000000" pitchFamily="2" charset="2"/>
              <a:buChar char="l"/>
            </a:pPr>
            <a:r>
              <a:rPr lang="zh-TW" altLang="en-US" sz="2200" dirty="0"/>
              <a:t>反</a:t>
            </a:r>
            <a:r>
              <a:rPr lang="zh-TW" altLang="zh-TW" sz="2200" dirty="0"/>
              <a:t>應時間與西方閱讀風格有關</a:t>
            </a:r>
            <a:r>
              <a:rPr lang="zh-TW" altLang="en-US" sz="2200" dirty="0"/>
              <a:t>。</a:t>
            </a:r>
          </a:p>
        </p:txBody>
      </p:sp>
      <p:sp>
        <p:nvSpPr>
          <p:cNvPr id="4" name="標題 1">
            <a:extLst>
              <a:ext uri="{FF2B5EF4-FFF2-40B4-BE49-F238E27FC236}">
                <a16:creationId xmlns:a16="http://schemas.microsoft.com/office/drawing/2014/main" id="{F961A40F-BAFF-49FD-860B-075D5416EF3E}"/>
              </a:ext>
            </a:extLst>
          </p:cNvPr>
          <p:cNvSpPr txBox="1">
            <a:spLocks/>
          </p:cNvSpPr>
          <p:nvPr/>
        </p:nvSpPr>
        <p:spPr>
          <a:xfrm>
            <a:off x="1012116" y="424732"/>
            <a:ext cx="2553205" cy="9594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dirty="0">
                <a:solidFill>
                  <a:srgbClr val="002060"/>
                </a:solidFill>
              </a:rPr>
              <a:t>Results</a:t>
            </a:r>
            <a:endParaRPr lang="zh-TW" altLang="en-US" dirty="0">
              <a:solidFill>
                <a:srgbClr val="002060"/>
              </a:solidFill>
            </a:endParaRPr>
          </a:p>
        </p:txBody>
      </p:sp>
      <p:pic>
        <p:nvPicPr>
          <p:cNvPr id="6" name="圖片 5">
            <a:extLst>
              <a:ext uri="{FF2B5EF4-FFF2-40B4-BE49-F238E27FC236}">
                <a16:creationId xmlns:a16="http://schemas.microsoft.com/office/drawing/2014/main" id="{05F30BC9-0D51-4114-9D56-27B8D5883A57}"/>
              </a:ext>
            </a:extLst>
          </p:cNvPr>
          <p:cNvPicPr>
            <a:picLocks noChangeAspect="1"/>
          </p:cNvPicPr>
          <p:nvPr/>
        </p:nvPicPr>
        <p:blipFill rotWithShape="1">
          <a:blip r:embed="rId2"/>
          <a:srcRect l="49335" t="17192" r="16399" b="42508"/>
          <a:stretch/>
        </p:blipFill>
        <p:spPr>
          <a:xfrm>
            <a:off x="6912527" y="3407146"/>
            <a:ext cx="4969079" cy="3287270"/>
          </a:xfrm>
          <a:prstGeom prst="rect">
            <a:avLst/>
          </a:prstGeom>
        </p:spPr>
      </p:pic>
    </p:spTree>
    <p:extLst>
      <p:ext uri="{BB962C8B-B14F-4D97-AF65-F5344CB8AC3E}">
        <p14:creationId xmlns:p14="http://schemas.microsoft.com/office/powerpoint/2010/main" val="104473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70BA2F4-7D22-4037-8B2F-9B0A9C98B7C9}"/>
              </a:ext>
            </a:extLst>
          </p:cNvPr>
          <p:cNvSpPr>
            <a:spLocks noGrp="1"/>
          </p:cNvSpPr>
          <p:nvPr>
            <p:ph idx="1"/>
          </p:nvPr>
        </p:nvSpPr>
        <p:spPr>
          <a:xfrm>
            <a:off x="677334" y="1392572"/>
            <a:ext cx="9171342" cy="4657179"/>
          </a:xfrm>
        </p:spPr>
        <p:txBody>
          <a:bodyPr>
            <a:noAutofit/>
          </a:bodyPr>
          <a:lstStyle/>
          <a:p>
            <a:pPr marL="0" indent="0">
              <a:buNone/>
            </a:pPr>
            <a:r>
              <a:rPr lang="en-US" altLang="zh-TW" sz="2200" b="1" dirty="0">
                <a:solidFill>
                  <a:schemeClr val="tx1"/>
                </a:solidFill>
              </a:rPr>
              <a:t>3.3</a:t>
            </a:r>
            <a:r>
              <a:rPr lang="zh-TW" altLang="en-US" sz="2200" b="1" dirty="0">
                <a:solidFill>
                  <a:schemeClr val="tx1"/>
                </a:solidFill>
              </a:rPr>
              <a:t>駕駛表現</a:t>
            </a:r>
            <a:r>
              <a:rPr lang="en-US" altLang="zh-TW" sz="2200" b="1" dirty="0">
                <a:solidFill>
                  <a:schemeClr val="tx1"/>
                </a:solidFill>
              </a:rPr>
              <a:t>(Driving performance)</a:t>
            </a:r>
          </a:p>
          <a:p>
            <a:pPr marL="0" indent="0">
              <a:buNone/>
            </a:pPr>
            <a:endParaRPr lang="en-US" altLang="zh-TW" sz="2200" b="1" dirty="0">
              <a:solidFill>
                <a:schemeClr val="tx1"/>
              </a:solidFill>
            </a:endParaRPr>
          </a:p>
          <a:p>
            <a:pPr marL="0" indent="0">
              <a:buNone/>
            </a:pPr>
            <a:r>
              <a:rPr lang="en-US" altLang="zh-TW" sz="2200" b="1" dirty="0">
                <a:solidFill>
                  <a:schemeClr val="tx1"/>
                </a:solidFill>
              </a:rPr>
              <a:t>a.</a:t>
            </a:r>
            <a:r>
              <a:rPr lang="zh-TW" altLang="en-US" sz="2200" b="1" dirty="0">
                <a:solidFill>
                  <a:schemeClr val="tx1"/>
                </a:solidFill>
              </a:rPr>
              <a:t>平均速度</a:t>
            </a:r>
            <a:r>
              <a:rPr lang="en-US" altLang="zh-TW" sz="2200" b="1" dirty="0">
                <a:solidFill>
                  <a:schemeClr val="tx1"/>
                </a:solidFill>
              </a:rPr>
              <a:t>(Average speed)</a:t>
            </a:r>
          </a:p>
          <a:p>
            <a:pPr>
              <a:buFont typeface="Wingdings" panose="05000000000000000000" pitchFamily="2" charset="2"/>
              <a:buChar char="l"/>
            </a:pPr>
            <a:r>
              <a:rPr lang="zh-TW" altLang="zh-TW" sz="2200" dirty="0">
                <a:solidFill>
                  <a:schemeClr val="tx1"/>
                </a:solidFill>
              </a:rPr>
              <a:t>在考慮目標和非目標標誌的駕駛階段</a:t>
            </a:r>
            <a:r>
              <a:rPr lang="zh-TW" altLang="en-US" sz="2200" dirty="0">
                <a:solidFill>
                  <a:schemeClr val="tx1"/>
                </a:solidFill>
              </a:rPr>
              <a:t>、</a:t>
            </a:r>
            <a:r>
              <a:rPr lang="zh-TW" altLang="zh-TW" sz="2200" dirty="0">
                <a:solidFill>
                  <a:schemeClr val="tx1"/>
                </a:solidFill>
              </a:rPr>
              <a:t>標誌格式</a:t>
            </a:r>
            <a:r>
              <a:rPr lang="zh-TW" altLang="en-US" sz="2200" dirty="0">
                <a:solidFill>
                  <a:schemeClr val="tx1"/>
                </a:solidFill>
              </a:rPr>
              <a:t>、</a:t>
            </a:r>
            <a:r>
              <a:rPr lang="zh-TW" altLang="zh-TW" sz="2200" dirty="0">
                <a:solidFill>
                  <a:schemeClr val="tx1"/>
                </a:solidFill>
              </a:rPr>
              <a:t>目標位置或出口平均駕駛速度沒有顯著影響</a:t>
            </a:r>
            <a:r>
              <a:rPr lang="zh-TW" altLang="en-US" sz="2200" dirty="0">
                <a:solidFill>
                  <a:schemeClr val="tx1"/>
                </a:solidFill>
              </a:rPr>
              <a:t>。</a:t>
            </a:r>
            <a:endParaRPr lang="en-US" altLang="zh-TW" sz="2200" dirty="0">
              <a:solidFill>
                <a:schemeClr val="tx1"/>
              </a:solidFill>
            </a:endParaRPr>
          </a:p>
          <a:p>
            <a:pPr>
              <a:buFont typeface="Wingdings" panose="05000000000000000000" pitchFamily="2" charset="2"/>
              <a:buChar char="l"/>
            </a:pPr>
            <a:r>
              <a:rPr lang="zh-TW" altLang="zh-TW" sz="2200" dirty="0">
                <a:solidFill>
                  <a:schemeClr val="tx1"/>
                </a:solidFill>
              </a:rPr>
              <a:t>與六面板和溢出組合標誌相比，九面板標誌並沒有導致平均速度顯著降低。</a:t>
            </a:r>
            <a:endParaRPr lang="en-US" altLang="zh-TW" sz="2200" dirty="0">
              <a:solidFill>
                <a:schemeClr val="tx1"/>
              </a:solidFill>
            </a:endParaRPr>
          </a:p>
          <a:p>
            <a:pPr>
              <a:buFont typeface="Wingdings" panose="05000000000000000000" pitchFamily="2" charset="2"/>
              <a:buChar char="l"/>
            </a:pPr>
            <a:r>
              <a:rPr lang="zh-TW" altLang="zh-TW" sz="2200" dirty="0">
                <a:solidFill>
                  <a:schemeClr val="tx1"/>
                </a:solidFill>
              </a:rPr>
              <a:t>接近九面板標誌與溢出組合標誌（分別為</a:t>
            </a:r>
            <a:r>
              <a:rPr lang="en-US" altLang="zh-TW" sz="2200" dirty="0">
                <a:solidFill>
                  <a:schemeClr val="tx1"/>
                </a:solidFill>
              </a:rPr>
              <a:t>110.2+-4.2km / h</a:t>
            </a:r>
            <a:r>
              <a:rPr lang="zh-TW" altLang="zh-TW" sz="2200" dirty="0">
                <a:solidFill>
                  <a:schemeClr val="tx1"/>
                </a:solidFill>
              </a:rPr>
              <a:t>，分別為</a:t>
            </a:r>
            <a:r>
              <a:rPr lang="en-US" altLang="zh-TW" sz="2200" dirty="0">
                <a:solidFill>
                  <a:schemeClr val="tx1"/>
                </a:solidFill>
              </a:rPr>
              <a:t>111.2 +- 3.5km / h</a:t>
            </a:r>
            <a:r>
              <a:rPr lang="zh-TW" altLang="zh-TW" sz="2200" dirty="0">
                <a:solidFill>
                  <a:schemeClr val="tx1"/>
                </a:solidFill>
              </a:rPr>
              <a:t>）時，</a:t>
            </a:r>
            <a:r>
              <a:rPr lang="zh-TW" altLang="en-US" sz="2200" dirty="0">
                <a:solidFill>
                  <a:schemeClr val="tx1"/>
                </a:solidFill>
              </a:rPr>
              <a:t>顯示在</a:t>
            </a:r>
            <a:r>
              <a:rPr lang="zh-TW" altLang="zh-TW" sz="2200" dirty="0">
                <a:solidFill>
                  <a:schemeClr val="tx1"/>
                </a:solidFill>
              </a:rPr>
              <a:t>接近九面板標誌</a:t>
            </a:r>
            <a:r>
              <a:rPr lang="zh-TW" altLang="en-US" sz="2200" dirty="0">
                <a:solidFill>
                  <a:schemeClr val="tx1"/>
                </a:solidFill>
              </a:rPr>
              <a:t>時受測</a:t>
            </a:r>
            <a:r>
              <a:rPr lang="zh-TW" altLang="zh-TW" sz="2200" dirty="0">
                <a:solidFill>
                  <a:schemeClr val="tx1"/>
                </a:solidFill>
              </a:rPr>
              <a:t>者開車速度明顯較慢</a:t>
            </a:r>
            <a:r>
              <a:rPr lang="zh-TW" altLang="en-US" sz="2200" dirty="0">
                <a:solidFill>
                  <a:schemeClr val="tx1"/>
                </a:solidFill>
              </a:rPr>
              <a:t>，此結果對道路安全的重要性沒有很大的影響。</a:t>
            </a:r>
            <a:endParaRPr lang="en-US" altLang="zh-TW" sz="2200" dirty="0">
              <a:solidFill>
                <a:schemeClr val="tx1"/>
              </a:solidFill>
            </a:endParaRPr>
          </a:p>
          <a:p>
            <a:pPr marL="0" indent="0">
              <a:buNone/>
            </a:pPr>
            <a:endParaRPr lang="en-US" altLang="zh-TW" sz="2200" dirty="0">
              <a:solidFill>
                <a:schemeClr val="tx1"/>
              </a:solidFill>
            </a:endParaRPr>
          </a:p>
          <a:p>
            <a:pPr marL="0" indent="0">
              <a:buNone/>
            </a:pPr>
            <a:endParaRPr lang="zh-TW" altLang="en-US" sz="2200" dirty="0">
              <a:solidFill>
                <a:schemeClr val="tx1"/>
              </a:solidFill>
            </a:endParaRPr>
          </a:p>
        </p:txBody>
      </p:sp>
      <p:sp>
        <p:nvSpPr>
          <p:cNvPr id="4" name="標題 1">
            <a:extLst>
              <a:ext uri="{FF2B5EF4-FFF2-40B4-BE49-F238E27FC236}">
                <a16:creationId xmlns:a16="http://schemas.microsoft.com/office/drawing/2014/main" id="{942ED73C-7592-4B66-8668-EC17F0D6960D}"/>
              </a:ext>
            </a:extLst>
          </p:cNvPr>
          <p:cNvSpPr txBox="1">
            <a:spLocks/>
          </p:cNvSpPr>
          <p:nvPr/>
        </p:nvSpPr>
        <p:spPr>
          <a:xfrm>
            <a:off x="1012116" y="424732"/>
            <a:ext cx="2553205" cy="9594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dirty="0">
                <a:solidFill>
                  <a:srgbClr val="002060"/>
                </a:solidFill>
              </a:rPr>
              <a:t>Results</a:t>
            </a:r>
            <a:endParaRPr lang="zh-TW" altLang="en-US" dirty="0">
              <a:solidFill>
                <a:srgbClr val="002060"/>
              </a:solidFill>
            </a:endParaRPr>
          </a:p>
        </p:txBody>
      </p:sp>
    </p:spTree>
    <p:extLst>
      <p:ext uri="{BB962C8B-B14F-4D97-AF65-F5344CB8AC3E}">
        <p14:creationId xmlns:p14="http://schemas.microsoft.com/office/powerpoint/2010/main" val="227103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22356E-B90E-4986-91C2-14540E35230D}"/>
              </a:ext>
            </a:extLst>
          </p:cNvPr>
          <p:cNvSpPr>
            <a:spLocks noGrp="1"/>
          </p:cNvSpPr>
          <p:nvPr>
            <p:ph type="title"/>
          </p:nvPr>
        </p:nvSpPr>
        <p:spPr/>
        <p:txBody>
          <a:bodyPr/>
          <a:lstStyle/>
          <a:p>
            <a:r>
              <a:rPr lang="en-US" altLang="zh-TW" dirty="0">
                <a:solidFill>
                  <a:srgbClr val="002060"/>
                </a:solidFill>
              </a:rPr>
              <a:t>Results</a:t>
            </a:r>
            <a:br>
              <a:rPr lang="zh-TW" altLang="en-US" dirty="0">
                <a:solidFill>
                  <a:srgbClr val="002060"/>
                </a:solidFill>
              </a:rPr>
            </a:br>
            <a:endParaRPr lang="zh-TW" altLang="en-US" dirty="0"/>
          </a:p>
        </p:txBody>
      </p:sp>
      <p:sp>
        <p:nvSpPr>
          <p:cNvPr id="3" name="內容版面配置區 2">
            <a:extLst>
              <a:ext uri="{FF2B5EF4-FFF2-40B4-BE49-F238E27FC236}">
                <a16:creationId xmlns:a16="http://schemas.microsoft.com/office/drawing/2014/main" id="{8D0F7CFD-B465-4DB7-AF83-3CE80D8DF979}"/>
              </a:ext>
            </a:extLst>
          </p:cNvPr>
          <p:cNvSpPr>
            <a:spLocks noGrp="1"/>
          </p:cNvSpPr>
          <p:nvPr>
            <p:ph idx="1"/>
          </p:nvPr>
        </p:nvSpPr>
        <p:spPr>
          <a:xfrm>
            <a:off x="677334" y="1400961"/>
            <a:ext cx="9397844" cy="4439065"/>
          </a:xfrm>
        </p:spPr>
        <p:txBody>
          <a:bodyPr>
            <a:normAutofit/>
          </a:bodyPr>
          <a:lstStyle/>
          <a:p>
            <a:pPr>
              <a:lnSpc>
                <a:spcPts val="3000"/>
              </a:lnSpc>
            </a:pPr>
            <a:endParaRPr lang="en-US" altLang="zh-TW" sz="2200" dirty="0"/>
          </a:p>
          <a:p>
            <a:pPr marL="0" indent="0">
              <a:lnSpc>
                <a:spcPts val="3000"/>
              </a:lnSpc>
              <a:buNone/>
            </a:pPr>
            <a:r>
              <a:rPr lang="en-US" altLang="zh-TW" sz="2200" b="1" dirty="0"/>
              <a:t>b.</a:t>
            </a:r>
            <a:r>
              <a:rPr lang="zh-TW" altLang="zh-TW" sz="2200" b="1" dirty="0"/>
              <a:t>車道偏差</a:t>
            </a:r>
            <a:endParaRPr lang="en-US" altLang="zh-TW" sz="2200" b="1" dirty="0"/>
          </a:p>
          <a:p>
            <a:pPr>
              <a:lnSpc>
                <a:spcPts val="3000"/>
              </a:lnSpc>
              <a:buFont typeface="Wingdings" panose="05000000000000000000" pitchFamily="2" charset="2"/>
              <a:buChar char="l"/>
            </a:pPr>
            <a:r>
              <a:rPr lang="zh-TW" altLang="en-US" sz="2200" dirty="0"/>
              <a:t>標誌格式</a:t>
            </a:r>
            <a:r>
              <a:rPr lang="en-US" altLang="zh-TW" sz="2200" dirty="0"/>
              <a:t>(Logo sign format )</a:t>
            </a:r>
            <a:r>
              <a:rPr lang="zh-TW" altLang="en-US" sz="2200" dirty="0"/>
              <a:t>、目標位置</a:t>
            </a:r>
            <a:r>
              <a:rPr lang="en-US" altLang="zh-TW" sz="2200" dirty="0"/>
              <a:t>(target position)</a:t>
            </a:r>
            <a:r>
              <a:rPr lang="zh-TW" altLang="en-US" sz="2200" dirty="0"/>
              <a:t>和出口</a:t>
            </a:r>
            <a:r>
              <a:rPr lang="en-US" altLang="zh-TW" sz="2200" dirty="0"/>
              <a:t>(exit)</a:t>
            </a:r>
            <a:r>
              <a:rPr lang="zh-TW" altLang="en-US" sz="2200" dirty="0"/>
              <a:t>不會影響車道偏差。</a:t>
            </a:r>
            <a:endParaRPr lang="en-US" altLang="zh-TW" sz="2200" dirty="0"/>
          </a:p>
          <a:p>
            <a:pPr marL="0" indent="0">
              <a:lnSpc>
                <a:spcPts val="3000"/>
              </a:lnSpc>
              <a:buNone/>
            </a:pPr>
            <a:r>
              <a:rPr lang="en-US" altLang="zh-TW" sz="2200" b="1" dirty="0"/>
              <a:t>c.</a:t>
            </a:r>
            <a:r>
              <a:rPr lang="zh-TW" altLang="en-US" sz="2200" b="1" dirty="0"/>
              <a:t>超速百分比</a:t>
            </a:r>
            <a:endParaRPr lang="en-US" altLang="zh-TW" sz="2200" b="1" dirty="0"/>
          </a:p>
          <a:p>
            <a:pPr>
              <a:lnSpc>
                <a:spcPts val="3000"/>
              </a:lnSpc>
              <a:buFont typeface="Wingdings" panose="05000000000000000000" pitchFamily="2" charset="2"/>
              <a:buChar char="l"/>
            </a:pPr>
            <a:r>
              <a:rPr lang="zh-TW" altLang="en-US" sz="2200" dirty="0"/>
              <a:t>標誌符號格式對符號檢測階段的超速時間的百分比影響很小。</a:t>
            </a:r>
            <a:endParaRPr lang="en-US" altLang="zh-TW" sz="2200" dirty="0"/>
          </a:p>
          <a:p>
            <a:pPr>
              <a:lnSpc>
                <a:spcPts val="3000"/>
              </a:lnSpc>
              <a:buFont typeface="Wingdings" panose="05000000000000000000" pitchFamily="2" charset="2"/>
              <a:buChar char="l"/>
            </a:pPr>
            <a:r>
              <a:rPr lang="zh-TW" altLang="en-US" sz="2200" dirty="0"/>
              <a:t>與九面板相比駕駛在經過六面板時有較大的超速狀況。</a:t>
            </a:r>
            <a:endParaRPr lang="en-US" altLang="zh-TW" sz="2200" dirty="0"/>
          </a:p>
          <a:p>
            <a:pPr>
              <a:lnSpc>
                <a:spcPts val="3000"/>
              </a:lnSpc>
              <a:buFont typeface="Wingdings" panose="05000000000000000000" pitchFamily="2" charset="2"/>
              <a:buChar char="l"/>
            </a:pPr>
            <a:r>
              <a:rPr lang="zh-TW" altLang="zh-TW" sz="2200" dirty="0"/>
              <a:t>六面板和溢出組合標誌間</a:t>
            </a:r>
            <a:r>
              <a:rPr lang="zh-TW" altLang="en-US" sz="2200" dirty="0"/>
              <a:t>及</a:t>
            </a:r>
            <a:r>
              <a:rPr lang="zh-TW" altLang="zh-TW" sz="2200" dirty="0"/>
              <a:t>九面板和溢出組合標誌間的超速百分比沒有差異</a:t>
            </a:r>
            <a:r>
              <a:rPr lang="zh-TW" altLang="en-US" sz="2200" dirty="0"/>
              <a:t>。</a:t>
            </a:r>
          </a:p>
        </p:txBody>
      </p:sp>
    </p:spTree>
    <p:extLst>
      <p:ext uri="{BB962C8B-B14F-4D97-AF65-F5344CB8AC3E}">
        <p14:creationId xmlns:p14="http://schemas.microsoft.com/office/powerpoint/2010/main" val="204488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13BA797-0113-441F-B9C4-F48CD427C639}"/>
              </a:ext>
            </a:extLst>
          </p:cNvPr>
          <p:cNvSpPr>
            <a:spLocks noGrp="1"/>
          </p:cNvSpPr>
          <p:nvPr>
            <p:ph idx="1"/>
          </p:nvPr>
        </p:nvSpPr>
        <p:spPr>
          <a:xfrm>
            <a:off x="677333" y="2160589"/>
            <a:ext cx="9171341" cy="3880773"/>
          </a:xfrm>
        </p:spPr>
        <p:txBody>
          <a:bodyPr>
            <a:normAutofit/>
          </a:bodyPr>
          <a:lstStyle/>
          <a:p>
            <a:pPr>
              <a:buFont typeface="Wingdings" panose="05000000000000000000" pitchFamily="2" charset="2"/>
              <a:buChar char="l"/>
            </a:pPr>
            <a:r>
              <a:rPr lang="zh-TW" altLang="zh-TW" sz="2200" dirty="0"/>
              <a:t>實驗結果表明，九</a:t>
            </a:r>
            <a:r>
              <a:rPr lang="zh-TW" altLang="en-US" sz="2200" dirty="0"/>
              <a:t>面板</a:t>
            </a:r>
            <a:r>
              <a:rPr lang="zh-TW" altLang="zh-TW" sz="2200" dirty="0"/>
              <a:t>標誌引起視覺注意力較大，平均速度低於溢出組合標誌，與六面板標誌相比產生較低的超速百分比。 </a:t>
            </a:r>
            <a:endParaRPr lang="en-US" altLang="zh-TW" sz="2200" dirty="0"/>
          </a:p>
          <a:p>
            <a:pPr>
              <a:buFont typeface="Wingdings" panose="05000000000000000000" pitchFamily="2" charset="2"/>
              <a:buChar char="l"/>
            </a:pPr>
            <a:r>
              <a:rPr lang="zh-TW" altLang="zh-TW" sz="2200" dirty="0"/>
              <a:t>沒有證據表明新的配置（九面板和溢出</a:t>
            </a:r>
            <a:r>
              <a:rPr lang="zh-TW" altLang="zh-TW" sz="2200" dirty="0">
                <a:latin typeface="+mn-ea"/>
              </a:rPr>
              <a:t>組合</a:t>
            </a:r>
            <a:r>
              <a:rPr lang="zh-TW" altLang="zh-TW" sz="2200" dirty="0"/>
              <a:t>）導致具有安全隱患的實質性績效變化。 </a:t>
            </a:r>
            <a:endParaRPr lang="en-US" altLang="zh-TW" sz="2200" dirty="0"/>
          </a:p>
          <a:p>
            <a:pPr>
              <a:buFont typeface="Wingdings" panose="05000000000000000000" pitchFamily="2" charset="2"/>
              <a:buChar char="l"/>
            </a:pPr>
            <a:r>
              <a:rPr lang="zh-TW" altLang="zh-TW" sz="2200" dirty="0"/>
              <a:t>研究表明使用九面板和溢出組合標誌標誌</a:t>
            </a:r>
            <a:r>
              <a:rPr lang="zh-TW" altLang="en-US" sz="2200" dirty="0"/>
              <a:t>對駕駛而言擁有更好的績效。</a:t>
            </a:r>
            <a:endParaRPr lang="en-US" altLang="zh-TW" sz="2200" dirty="0"/>
          </a:p>
          <a:p>
            <a:pPr>
              <a:buFont typeface="Wingdings" panose="05000000000000000000" pitchFamily="2" charset="2"/>
              <a:buChar char="l"/>
            </a:pPr>
            <a:r>
              <a:rPr lang="zh-TW" altLang="zh-TW" sz="2200" dirty="0"/>
              <a:t>目標標</a:t>
            </a:r>
            <a:r>
              <a:rPr lang="zh-TW" altLang="en-US" sz="2200" dirty="0"/>
              <a:t>誌</a:t>
            </a:r>
            <a:r>
              <a:rPr lang="zh-TW" altLang="zh-TW" sz="2200" dirty="0"/>
              <a:t>的位置會影響到響應時間，並具有與閱讀行為一致的趨勢</a:t>
            </a:r>
            <a:r>
              <a:rPr lang="zh-TW" altLang="en-US" sz="2200" dirty="0"/>
              <a:t>。</a:t>
            </a:r>
          </a:p>
        </p:txBody>
      </p:sp>
      <p:sp>
        <p:nvSpPr>
          <p:cNvPr id="4" name="標題 1">
            <a:extLst>
              <a:ext uri="{FF2B5EF4-FFF2-40B4-BE49-F238E27FC236}">
                <a16:creationId xmlns:a16="http://schemas.microsoft.com/office/drawing/2014/main" id="{7B51F54A-5D98-4BE8-B661-1666CDC9DB20}"/>
              </a:ext>
            </a:extLst>
          </p:cNvPr>
          <p:cNvSpPr txBox="1">
            <a:spLocks/>
          </p:cNvSpPr>
          <p:nvPr/>
        </p:nvSpPr>
        <p:spPr>
          <a:xfrm>
            <a:off x="819169" y="533788"/>
            <a:ext cx="2553205" cy="9594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dirty="0">
                <a:solidFill>
                  <a:srgbClr val="002060"/>
                </a:solidFill>
              </a:rPr>
              <a:t>Discussion</a:t>
            </a:r>
            <a:endParaRPr lang="zh-TW" altLang="en-US" dirty="0">
              <a:solidFill>
                <a:srgbClr val="002060"/>
              </a:solidFill>
            </a:endParaRPr>
          </a:p>
        </p:txBody>
      </p:sp>
    </p:spTree>
    <p:extLst>
      <p:ext uri="{BB962C8B-B14F-4D97-AF65-F5344CB8AC3E}">
        <p14:creationId xmlns:p14="http://schemas.microsoft.com/office/powerpoint/2010/main" val="5905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7E449D0-913A-41E8-9019-D8AD4DE21915}"/>
              </a:ext>
            </a:extLst>
          </p:cNvPr>
          <p:cNvSpPr>
            <a:spLocks noGrp="1"/>
          </p:cNvSpPr>
          <p:nvPr>
            <p:ph idx="1"/>
          </p:nvPr>
        </p:nvSpPr>
        <p:spPr>
          <a:xfrm>
            <a:off x="1348453" y="2667699"/>
            <a:ext cx="8038828" cy="4286775"/>
          </a:xfrm>
        </p:spPr>
        <p:txBody>
          <a:bodyPr>
            <a:normAutofit/>
          </a:bodyPr>
          <a:lstStyle/>
          <a:p>
            <a:pPr marL="0" indent="0" algn="ctr">
              <a:buNone/>
            </a:pPr>
            <a:r>
              <a:rPr lang="en-US" altLang="zh-TW" sz="9600" dirty="0"/>
              <a:t>End</a:t>
            </a:r>
            <a:endParaRPr lang="zh-TW" altLang="en-US" sz="9600" dirty="0"/>
          </a:p>
        </p:txBody>
      </p:sp>
    </p:spTree>
    <p:extLst>
      <p:ext uri="{BB962C8B-B14F-4D97-AF65-F5344CB8AC3E}">
        <p14:creationId xmlns:p14="http://schemas.microsoft.com/office/powerpoint/2010/main" val="5335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A04EB18A-9245-4B21-9BFC-8250507E9771}"/>
              </a:ext>
            </a:extLst>
          </p:cNvPr>
          <p:cNvSpPr>
            <a:spLocks noGrp="1"/>
          </p:cNvSpPr>
          <p:nvPr>
            <p:ph type="title"/>
          </p:nvPr>
        </p:nvSpPr>
        <p:spPr>
          <a:xfrm>
            <a:off x="828336" y="768991"/>
            <a:ext cx="3324215" cy="833307"/>
          </a:xfrm>
        </p:spPr>
        <p:txBody>
          <a:bodyPr/>
          <a:lstStyle/>
          <a:p>
            <a:r>
              <a:rPr lang="en-US" altLang="zh-TW" dirty="0">
                <a:solidFill>
                  <a:schemeClr val="tx1"/>
                </a:solidFill>
              </a:rPr>
              <a:t>Abstract </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87FE1F39-4F7A-4828-92DC-FC0900116104}"/>
              </a:ext>
            </a:extLst>
          </p:cNvPr>
          <p:cNvSpPr>
            <a:spLocks noGrp="1"/>
          </p:cNvSpPr>
          <p:nvPr>
            <p:ph idx="1"/>
          </p:nvPr>
        </p:nvSpPr>
        <p:spPr>
          <a:xfrm>
            <a:off x="677333" y="2160589"/>
            <a:ext cx="9288787" cy="3880773"/>
          </a:xfrm>
        </p:spPr>
        <p:txBody>
          <a:bodyPr>
            <a:normAutofit/>
          </a:bodyPr>
          <a:lstStyle/>
          <a:p>
            <a:pPr>
              <a:buFont typeface="Wingdings" panose="05000000000000000000" pitchFamily="2" charset="2"/>
              <a:buChar char="l"/>
            </a:pPr>
            <a:r>
              <a:rPr lang="zh-TW" altLang="en-US" sz="2400" dirty="0">
                <a:latin typeface="+mn-ea"/>
              </a:rPr>
              <a:t>探討新的公路標誌設施對於駕駛者分心和安全性的問題。</a:t>
            </a:r>
            <a:endParaRPr lang="en-US" altLang="zh-TW" sz="2400" dirty="0">
              <a:latin typeface="+mn-ea"/>
            </a:endParaRPr>
          </a:p>
          <a:p>
            <a:pPr>
              <a:buFont typeface="Wingdings" panose="05000000000000000000" pitchFamily="2" charset="2"/>
              <a:buChar char="l"/>
            </a:pPr>
            <a:r>
              <a:rPr lang="zh-TW" altLang="zh-TW" sz="2400" dirty="0">
                <a:latin typeface="+mn-ea"/>
              </a:rPr>
              <a:t>評估了</a:t>
            </a:r>
            <a:r>
              <a:rPr lang="zh-TW" altLang="en-US" sz="2400" dirty="0">
                <a:latin typeface="+mn-ea"/>
              </a:rPr>
              <a:t>解</a:t>
            </a:r>
            <a:r>
              <a:rPr lang="zh-TW" altLang="zh-TW" sz="2400" dirty="0">
                <a:latin typeface="+mn-ea"/>
              </a:rPr>
              <a:t>駕駛員對九面板</a:t>
            </a:r>
            <a:r>
              <a:rPr lang="zh-TW" altLang="en-US" sz="2400" dirty="0">
                <a:latin typeface="+mn-ea"/>
              </a:rPr>
              <a:t>標誌格式</a:t>
            </a:r>
            <a:r>
              <a:rPr lang="en-US" altLang="zh-TW" sz="2400" dirty="0">
                <a:latin typeface="+mn-ea"/>
              </a:rPr>
              <a:t>(nine-panel)</a:t>
            </a:r>
            <a:r>
              <a:rPr lang="zh-TW" altLang="en-US" sz="2400" dirty="0">
                <a:latin typeface="+mn-ea"/>
              </a:rPr>
              <a:t>、</a:t>
            </a:r>
            <a:r>
              <a:rPr lang="zh-TW" altLang="zh-TW" sz="2400" dirty="0">
                <a:latin typeface="+mn-ea"/>
              </a:rPr>
              <a:t>溢出組合</a:t>
            </a:r>
            <a:r>
              <a:rPr lang="en-US" altLang="zh-TW" sz="2400" dirty="0">
                <a:latin typeface="+mn-ea"/>
              </a:rPr>
              <a:t>(overflow-combination)</a:t>
            </a:r>
            <a:r>
              <a:rPr lang="zh-TW" altLang="zh-TW" sz="2400" dirty="0">
                <a:latin typeface="+mn-ea"/>
              </a:rPr>
              <a:t>或標準六面板</a:t>
            </a:r>
            <a:r>
              <a:rPr lang="zh-TW" altLang="en-US" sz="2400" dirty="0">
                <a:latin typeface="+mn-ea"/>
              </a:rPr>
              <a:t>標誌</a:t>
            </a:r>
            <a:r>
              <a:rPr lang="zh-TW" altLang="zh-TW" sz="2400" dirty="0">
                <a:latin typeface="+mn-ea"/>
              </a:rPr>
              <a:t>格式</a:t>
            </a:r>
            <a:r>
              <a:rPr lang="en-US" altLang="zh-TW" sz="2400" dirty="0">
                <a:latin typeface="+mn-ea"/>
              </a:rPr>
              <a:t>(standard six-panel formats)</a:t>
            </a:r>
            <a:r>
              <a:rPr lang="zh-TW" altLang="zh-TW" sz="2400" dirty="0">
                <a:latin typeface="+mn-ea"/>
              </a:rPr>
              <a:t>的</a:t>
            </a:r>
            <a:r>
              <a:rPr lang="zh-TW" altLang="en-US" sz="2400" dirty="0">
                <a:latin typeface="+mn-ea"/>
              </a:rPr>
              <a:t>感知與分心狀況</a:t>
            </a:r>
            <a:r>
              <a:rPr lang="zh-TW" altLang="zh-TW" sz="2400" dirty="0">
                <a:latin typeface="+mn-ea"/>
              </a:rPr>
              <a:t>。</a:t>
            </a:r>
            <a:endParaRPr lang="zh-TW" altLang="en-US" sz="2400" dirty="0">
              <a:latin typeface="+mn-ea"/>
            </a:endParaRPr>
          </a:p>
        </p:txBody>
      </p:sp>
    </p:spTree>
    <p:extLst>
      <p:ext uri="{BB962C8B-B14F-4D97-AF65-F5344CB8AC3E}">
        <p14:creationId xmlns:p14="http://schemas.microsoft.com/office/powerpoint/2010/main" val="165533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8DAEB85-15AB-41D6-B86F-1AC59E7A8721}"/>
              </a:ext>
            </a:extLst>
          </p:cNvPr>
          <p:cNvSpPr>
            <a:spLocks noGrp="1"/>
          </p:cNvSpPr>
          <p:nvPr>
            <p:ph type="title"/>
          </p:nvPr>
        </p:nvSpPr>
        <p:spPr>
          <a:xfrm>
            <a:off x="677334" y="609600"/>
            <a:ext cx="3324215" cy="833307"/>
          </a:xfrm>
        </p:spPr>
        <p:txBody>
          <a:bodyPr>
            <a:normAutofit/>
          </a:bodyPr>
          <a:lstStyle/>
          <a:p>
            <a:r>
              <a:rPr lang="en-US" altLang="zh-TW" dirty="0">
                <a:solidFill>
                  <a:schemeClr val="tx1"/>
                </a:solidFill>
              </a:rPr>
              <a:t>Introduction</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DA134772-FE60-4D6B-BB16-CF82723C749B}"/>
              </a:ext>
            </a:extLst>
          </p:cNvPr>
          <p:cNvSpPr>
            <a:spLocks noGrp="1"/>
          </p:cNvSpPr>
          <p:nvPr>
            <p:ph idx="1"/>
          </p:nvPr>
        </p:nvSpPr>
        <p:spPr>
          <a:xfrm>
            <a:off x="467609" y="1976031"/>
            <a:ext cx="8970006" cy="3880773"/>
          </a:xfrm>
        </p:spPr>
        <p:txBody>
          <a:bodyPr>
            <a:normAutofit/>
          </a:bodyPr>
          <a:lstStyle/>
          <a:p>
            <a:pPr>
              <a:lnSpc>
                <a:spcPts val="3500"/>
              </a:lnSpc>
              <a:buFont typeface="Wingdings" panose="05000000000000000000" pitchFamily="2" charset="2"/>
              <a:buChar char="l"/>
            </a:pPr>
            <a:r>
              <a:rPr lang="zh-TW" altLang="en-US" sz="2200" dirty="0">
                <a:latin typeface="+mn-ea"/>
              </a:rPr>
              <a:t>美國公路機構使用特定的標誌</a:t>
            </a:r>
            <a:r>
              <a:rPr lang="zh-TW" altLang="zh-TW" sz="2200" dirty="0">
                <a:latin typeface="+mn-ea"/>
              </a:rPr>
              <a:t>提醒</a:t>
            </a:r>
            <a:r>
              <a:rPr lang="zh-TW" altLang="en-US" sz="2200" dirty="0">
                <a:latin typeface="+mn-ea"/>
              </a:rPr>
              <a:t>駕駛者</a:t>
            </a:r>
            <a:r>
              <a:rPr lang="zh-TW" altLang="zh-TW" sz="2200" dirty="0">
                <a:latin typeface="+mn-ea"/>
              </a:rPr>
              <a:t>了解</a:t>
            </a:r>
            <a:r>
              <a:rPr lang="zh-TW" altLang="en-US" sz="2200" dirty="0">
                <a:latin typeface="+mn-ea"/>
              </a:rPr>
              <a:t>商業服務</a:t>
            </a:r>
            <a:r>
              <a:rPr lang="zh-TW" altLang="zh-TW" sz="2200" dirty="0">
                <a:latin typeface="+mn-ea"/>
              </a:rPr>
              <a:t>的存在</a:t>
            </a:r>
            <a:r>
              <a:rPr lang="zh-TW" altLang="en-US" sz="2200" dirty="0">
                <a:latin typeface="+mn-ea"/>
              </a:rPr>
              <a:t>，過去每</a:t>
            </a:r>
            <a:r>
              <a:rPr lang="zh-TW" altLang="zh-TW" sz="2200" dirty="0">
                <a:latin typeface="+mn-ea"/>
              </a:rPr>
              <a:t>個標</a:t>
            </a:r>
            <a:r>
              <a:rPr lang="zh-TW" altLang="en-US" sz="2200" dirty="0">
                <a:latin typeface="+mn-ea"/>
              </a:rPr>
              <a:t>誌</a:t>
            </a:r>
            <a:r>
              <a:rPr lang="zh-TW" altLang="zh-TW" sz="2200" dirty="0">
                <a:latin typeface="+mn-ea"/>
              </a:rPr>
              <a:t>牌最多</a:t>
            </a:r>
            <a:r>
              <a:rPr lang="en-US" altLang="zh-TW" sz="2200" dirty="0">
                <a:latin typeface="+mn-ea"/>
              </a:rPr>
              <a:t>6</a:t>
            </a:r>
            <a:r>
              <a:rPr lang="zh-TW" altLang="zh-TW" sz="2200" dirty="0">
                <a:latin typeface="+mn-ea"/>
              </a:rPr>
              <a:t>個面板</a:t>
            </a:r>
            <a:r>
              <a:rPr lang="zh-TW" altLang="en-US" sz="2200" dirty="0">
                <a:latin typeface="+mn-ea"/>
              </a:rPr>
              <a:t>，為了滿足不斷增長的商業廣告需求</a:t>
            </a:r>
            <a:r>
              <a:rPr lang="en-US" altLang="zh-TW" sz="2200" dirty="0">
                <a:latin typeface="+mn-ea"/>
              </a:rPr>
              <a:t>2009</a:t>
            </a:r>
            <a:r>
              <a:rPr lang="zh-TW" altLang="zh-TW" sz="2200" dirty="0">
                <a:latin typeface="+mn-ea"/>
              </a:rPr>
              <a:t>年</a:t>
            </a:r>
            <a:r>
              <a:rPr lang="zh-TW" altLang="en-US" sz="2200" dirty="0">
                <a:latin typeface="+mn-ea"/>
              </a:rPr>
              <a:t>開始</a:t>
            </a:r>
            <a:r>
              <a:rPr lang="zh-TW" altLang="zh-TW" sz="2200" dirty="0">
                <a:latin typeface="+mn-ea"/>
              </a:rPr>
              <a:t>允許使用新格式</a:t>
            </a:r>
            <a:r>
              <a:rPr lang="zh-TW" altLang="en-US" sz="2200" dirty="0">
                <a:latin typeface="+mn-ea"/>
              </a:rPr>
              <a:t>，包含</a:t>
            </a:r>
            <a:r>
              <a:rPr lang="zh-TW" altLang="zh-TW" sz="2200" dirty="0"/>
              <a:t>溢出組合</a:t>
            </a:r>
            <a:r>
              <a:rPr lang="en-US" altLang="zh-TW" sz="2200" dirty="0">
                <a:latin typeface="+mn-ea"/>
              </a:rPr>
              <a:t>(overflow-combination)</a:t>
            </a:r>
            <a:r>
              <a:rPr lang="zh-TW" altLang="en-US" sz="2200" dirty="0">
                <a:latin typeface="+mn-ea"/>
              </a:rPr>
              <a:t>和</a:t>
            </a:r>
            <a:r>
              <a:rPr lang="zh-TW" altLang="zh-TW" sz="2200" dirty="0"/>
              <a:t>九個面板</a:t>
            </a:r>
            <a:r>
              <a:rPr lang="en-US" altLang="zh-TW" sz="2200" dirty="0">
                <a:latin typeface="+mn-ea"/>
              </a:rPr>
              <a:t>(nine-panel)</a:t>
            </a:r>
            <a:r>
              <a:rPr lang="zh-TW" altLang="zh-TW" sz="2200" dirty="0"/>
              <a:t>標誌</a:t>
            </a:r>
            <a:r>
              <a:rPr lang="zh-TW" altLang="en-US" sz="2200" dirty="0">
                <a:latin typeface="+mn-ea"/>
              </a:rPr>
              <a:t>，新格式的主要問題是更多的訊息資訊是否會影響駕駛者視線上的分心或降低駕駛者對所需服務的偵測</a:t>
            </a:r>
            <a:r>
              <a:rPr lang="en-US" altLang="zh-TW" sz="2200" dirty="0">
                <a:latin typeface="+mn-ea"/>
              </a:rPr>
              <a:t>(</a:t>
            </a:r>
            <a:r>
              <a:rPr lang="en-US" altLang="zh-TW" dirty="0"/>
              <a:t>NCDOT</a:t>
            </a:r>
            <a:r>
              <a:rPr lang="zh-TW" altLang="zh-TW" dirty="0"/>
              <a:t>，</a:t>
            </a:r>
            <a:r>
              <a:rPr lang="en-US" altLang="zh-TW" dirty="0"/>
              <a:t>2006; US FHWA</a:t>
            </a:r>
            <a:r>
              <a:rPr lang="zh-TW" altLang="zh-TW" dirty="0"/>
              <a:t>，</a:t>
            </a:r>
            <a:r>
              <a:rPr lang="en-US" altLang="zh-TW" dirty="0"/>
              <a:t>2009</a:t>
            </a:r>
            <a:r>
              <a:rPr lang="en-US" altLang="zh-TW" sz="2200" dirty="0">
                <a:latin typeface="+mn-ea"/>
              </a:rPr>
              <a:t>)</a:t>
            </a:r>
            <a:r>
              <a:rPr lang="zh-TW" altLang="en-US" sz="2200" dirty="0">
                <a:latin typeface="+mn-ea"/>
              </a:rPr>
              <a:t>。</a:t>
            </a:r>
            <a:endParaRPr lang="en-US" altLang="zh-TW" sz="2200" dirty="0">
              <a:latin typeface="+mn-ea"/>
            </a:endParaRPr>
          </a:p>
        </p:txBody>
      </p:sp>
    </p:spTree>
    <p:extLst>
      <p:ext uri="{BB962C8B-B14F-4D97-AF65-F5344CB8AC3E}">
        <p14:creationId xmlns:p14="http://schemas.microsoft.com/office/powerpoint/2010/main" val="78030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B1DF015-9BE4-433A-865D-F84697D6A110}"/>
              </a:ext>
            </a:extLst>
          </p:cNvPr>
          <p:cNvSpPr>
            <a:spLocks noGrp="1"/>
          </p:cNvSpPr>
          <p:nvPr>
            <p:ph type="title"/>
          </p:nvPr>
        </p:nvSpPr>
        <p:spPr>
          <a:xfrm>
            <a:off x="677334" y="609600"/>
            <a:ext cx="8596668" cy="841695"/>
          </a:xfrm>
        </p:spPr>
        <p:txBody>
          <a:bodyPr>
            <a:normAutofit/>
          </a:bodyPr>
          <a:lstStyle/>
          <a:p>
            <a:r>
              <a:rPr lang="en-US" altLang="zh-TW" dirty="0">
                <a:solidFill>
                  <a:schemeClr val="tx1"/>
                </a:solidFill>
              </a:rPr>
              <a:t>Methodology</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5E336CD2-6ED7-41FA-9A57-3FC2D7A660E5}"/>
              </a:ext>
            </a:extLst>
          </p:cNvPr>
          <p:cNvSpPr>
            <a:spLocks noGrp="1"/>
          </p:cNvSpPr>
          <p:nvPr>
            <p:ph idx="1"/>
          </p:nvPr>
        </p:nvSpPr>
        <p:spPr>
          <a:xfrm>
            <a:off x="492775" y="1665638"/>
            <a:ext cx="9540457" cy="3880773"/>
          </a:xfrm>
        </p:spPr>
        <p:txBody>
          <a:bodyPr>
            <a:normAutofit/>
          </a:bodyPr>
          <a:lstStyle/>
          <a:p>
            <a:pPr marL="0" indent="0">
              <a:buNone/>
            </a:pPr>
            <a:r>
              <a:rPr lang="en-US" altLang="zh-TW" sz="2200" b="1" dirty="0"/>
              <a:t>1.</a:t>
            </a:r>
            <a:r>
              <a:rPr lang="zh-TW" altLang="zh-TW" sz="2200" b="1" dirty="0"/>
              <a:t>裝置</a:t>
            </a:r>
            <a:endParaRPr lang="en-US" altLang="zh-TW" sz="2200" b="1" dirty="0"/>
          </a:p>
          <a:p>
            <a:pPr>
              <a:buFont typeface="Wingdings" panose="05000000000000000000" pitchFamily="2" charset="2"/>
              <a:buChar char="l"/>
            </a:pPr>
            <a:r>
              <a:rPr lang="zh-TW" altLang="zh-TW" sz="2200" dirty="0"/>
              <a:t>使用</a:t>
            </a:r>
            <a:r>
              <a:rPr lang="en-US" altLang="zh-TW" sz="2200" dirty="0"/>
              <a:t>STISIM Drive M400</a:t>
            </a:r>
            <a:r>
              <a:rPr lang="zh-TW" altLang="zh-TW" sz="2200" dirty="0"/>
              <a:t>駕駛模擬器（</a:t>
            </a:r>
            <a:r>
              <a:rPr lang="en-US" altLang="zh-TW" sz="2200" dirty="0"/>
              <a:t>System Technology</a:t>
            </a:r>
            <a:r>
              <a:rPr lang="zh-TW" altLang="zh-TW" sz="2200" dirty="0"/>
              <a:t>，</a:t>
            </a:r>
            <a:r>
              <a:rPr lang="en-US" altLang="zh-TW" sz="2200" dirty="0"/>
              <a:t>Inc.</a:t>
            </a:r>
            <a:r>
              <a:rPr lang="zh-TW" altLang="zh-TW" sz="2200" dirty="0"/>
              <a:t>）</a:t>
            </a:r>
            <a:r>
              <a:rPr lang="zh-TW" altLang="en-US" sz="2200" dirty="0"/>
              <a:t>。</a:t>
            </a:r>
            <a:endParaRPr lang="en-US" altLang="zh-TW" sz="2200" dirty="0"/>
          </a:p>
          <a:p>
            <a:pPr>
              <a:buFont typeface="Wingdings" panose="05000000000000000000" pitchFamily="2" charset="2"/>
              <a:buChar char="l"/>
            </a:pPr>
            <a:r>
              <a:rPr lang="zh-TW" altLang="zh-TW" sz="2200" dirty="0"/>
              <a:t>三台</a:t>
            </a:r>
            <a:r>
              <a:rPr lang="en-US" altLang="zh-TW" sz="2200" dirty="0"/>
              <a:t>38</a:t>
            </a:r>
            <a:r>
              <a:rPr lang="zh-TW" altLang="zh-TW" sz="2200" dirty="0"/>
              <a:t>英寸高清電視機提供</a:t>
            </a:r>
            <a:r>
              <a:rPr lang="en-US" altLang="zh-TW" sz="2200" dirty="0"/>
              <a:t>135</a:t>
            </a:r>
            <a:r>
              <a:rPr lang="zh-TW" altLang="zh-TW" sz="2200" dirty="0"/>
              <a:t>度的駕駛環境視野</a:t>
            </a:r>
            <a:r>
              <a:rPr lang="en-US" altLang="zh-TW" sz="2200" dirty="0"/>
              <a:t>(</a:t>
            </a:r>
            <a:r>
              <a:rPr lang="zh-TW" altLang="en-US" sz="2200" dirty="0"/>
              <a:t>如圖</a:t>
            </a:r>
            <a:r>
              <a:rPr lang="en-US" altLang="zh-TW" sz="2200" dirty="0"/>
              <a:t>2)</a:t>
            </a:r>
          </a:p>
          <a:p>
            <a:pPr>
              <a:buFont typeface="Wingdings" panose="05000000000000000000" pitchFamily="2" charset="2"/>
              <a:buChar char="l"/>
            </a:pPr>
            <a:r>
              <a:rPr lang="zh-TW" altLang="zh-TW" sz="2200" dirty="0"/>
              <a:t>模擬器配置包括</a:t>
            </a:r>
            <a:r>
              <a:rPr lang="zh-TW" altLang="en-US" sz="2200" dirty="0"/>
              <a:t>有</a:t>
            </a:r>
            <a:r>
              <a:rPr lang="zh-TW" altLang="zh-TW" sz="2200" dirty="0"/>
              <a:t>駕駛員座椅的現實車輛駕駛室和完整全尺寸</a:t>
            </a:r>
            <a:r>
              <a:rPr lang="zh-TW" altLang="en-US" sz="2200" dirty="0"/>
              <a:t>的</a:t>
            </a:r>
            <a:r>
              <a:rPr lang="zh-TW" altLang="zh-TW" sz="2200" dirty="0"/>
              <a:t>駕駛控制裝置</a:t>
            </a:r>
            <a:r>
              <a:rPr lang="zh-TW" altLang="en-US" sz="2200" dirty="0"/>
              <a:t>。</a:t>
            </a:r>
            <a:endParaRPr lang="en-US" altLang="zh-TW" sz="2200" dirty="0"/>
          </a:p>
          <a:p>
            <a:pPr>
              <a:buFont typeface="Wingdings" panose="05000000000000000000" pitchFamily="2" charset="2"/>
              <a:buChar char="l"/>
            </a:pPr>
            <a:r>
              <a:rPr lang="zh-TW" altLang="zh-TW" sz="2200" dirty="0"/>
              <a:t>使用</a:t>
            </a:r>
            <a:r>
              <a:rPr lang="en-US" altLang="zh-TW" sz="2200" dirty="0"/>
              <a:t>Flock of Birds 6-DOF sensor</a:t>
            </a:r>
            <a:r>
              <a:rPr lang="zh-TW" altLang="en-US" sz="2200" dirty="0"/>
              <a:t>頭部運動跟踪器</a:t>
            </a:r>
            <a:r>
              <a:rPr lang="en-US" altLang="zh-TW" sz="2200" dirty="0"/>
              <a:t>(</a:t>
            </a:r>
            <a:r>
              <a:rPr lang="zh-TW" altLang="en-US" sz="2200" dirty="0"/>
              <a:t>如圖</a:t>
            </a:r>
            <a:r>
              <a:rPr lang="en-US" altLang="zh-TW" sz="2200" dirty="0"/>
              <a:t>2)</a:t>
            </a:r>
          </a:p>
        </p:txBody>
      </p:sp>
    </p:spTree>
    <p:extLst>
      <p:ext uri="{BB962C8B-B14F-4D97-AF65-F5344CB8AC3E}">
        <p14:creationId xmlns:p14="http://schemas.microsoft.com/office/powerpoint/2010/main" val="345411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A87121B-FF24-4B60-A4F2-3C28B341829F}"/>
              </a:ext>
            </a:extLst>
          </p:cNvPr>
          <p:cNvPicPr>
            <a:picLocks noChangeAspect="1"/>
          </p:cNvPicPr>
          <p:nvPr/>
        </p:nvPicPr>
        <p:blipFill rotWithShape="1">
          <a:blip r:embed="rId2"/>
          <a:srcRect l="13211" t="37798" r="15505" b="14129"/>
          <a:stretch/>
        </p:blipFill>
        <p:spPr>
          <a:xfrm>
            <a:off x="164877" y="402672"/>
            <a:ext cx="11787019" cy="4471331"/>
          </a:xfrm>
          <a:prstGeom prst="rect">
            <a:avLst/>
          </a:prstGeom>
        </p:spPr>
      </p:pic>
    </p:spTree>
    <p:extLst>
      <p:ext uri="{BB962C8B-B14F-4D97-AF65-F5344CB8AC3E}">
        <p14:creationId xmlns:p14="http://schemas.microsoft.com/office/powerpoint/2010/main" val="34668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3FDB0506-77FF-40D0-8A50-DB8337D2E443}"/>
              </a:ext>
            </a:extLst>
          </p:cNvPr>
          <p:cNvSpPr>
            <a:spLocks noGrp="1"/>
          </p:cNvSpPr>
          <p:nvPr>
            <p:ph type="title"/>
          </p:nvPr>
        </p:nvSpPr>
        <p:spPr/>
        <p:txBody>
          <a:bodyPr>
            <a:normAutofit/>
          </a:bodyPr>
          <a:lstStyle/>
          <a:p>
            <a:r>
              <a:rPr lang="en-US" altLang="zh-TW" dirty="0">
                <a:solidFill>
                  <a:schemeClr val="tx1"/>
                </a:solidFill>
              </a:rPr>
              <a:t>Methodology</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CA1BFB93-204E-49BB-B8C3-90EBDDDE6AC5}"/>
              </a:ext>
            </a:extLst>
          </p:cNvPr>
          <p:cNvSpPr>
            <a:spLocks noGrp="1"/>
          </p:cNvSpPr>
          <p:nvPr>
            <p:ph idx="1"/>
          </p:nvPr>
        </p:nvSpPr>
        <p:spPr>
          <a:xfrm>
            <a:off x="677334" y="1808251"/>
            <a:ext cx="8596668" cy="3880773"/>
          </a:xfrm>
        </p:spPr>
        <p:txBody>
          <a:bodyPr>
            <a:normAutofit/>
          </a:bodyPr>
          <a:lstStyle/>
          <a:p>
            <a:pPr marL="0" indent="0">
              <a:buNone/>
            </a:pPr>
            <a:r>
              <a:rPr lang="en-US" altLang="zh-TW" sz="2200" b="1" dirty="0"/>
              <a:t>2.</a:t>
            </a:r>
            <a:r>
              <a:rPr lang="zh-TW" altLang="en-US" sz="2200" b="1" dirty="0"/>
              <a:t>受測者</a:t>
            </a:r>
            <a:endParaRPr lang="en-US" altLang="zh-TW" sz="2200" b="1" dirty="0"/>
          </a:p>
          <a:p>
            <a:pPr>
              <a:buFont typeface="Wingdings" panose="05000000000000000000" pitchFamily="2" charset="2"/>
              <a:buChar char="l"/>
            </a:pPr>
            <a:r>
              <a:rPr lang="zh-TW" altLang="zh-TW" sz="2200" dirty="0"/>
              <a:t>二十四名健康駕駛員</a:t>
            </a:r>
            <a:r>
              <a:rPr lang="en-US" altLang="zh-TW" sz="2200" dirty="0"/>
              <a:t>(</a:t>
            </a:r>
            <a:r>
              <a:rPr lang="zh-TW" altLang="en-US" sz="2200" dirty="0"/>
              <a:t>男性</a:t>
            </a:r>
            <a:r>
              <a:rPr lang="en-US" altLang="zh-TW" sz="2200" dirty="0"/>
              <a:t>12</a:t>
            </a:r>
            <a:r>
              <a:rPr lang="zh-TW" altLang="en-US" sz="2200" dirty="0"/>
              <a:t>人，女性</a:t>
            </a:r>
            <a:r>
              <a:rPr lang="en-US" altLang="zh-TW" sz="2200" dirty="0"/>
              <a:t>12</a:t>
            </a:r>
            <a:r>
              <a:rPr lang="zh-TW" altLang="en-US" sz="2200" dirty="0"/>
              <a:t>人</a:t>
            </a:r>
            <a:r>
              <a:rPr lang="en-US" altLang="zh-TW" sz="2200" dirty="0"/>
              <a:t>)</a:t>
            </a:r>
            <a:r>
              <a:rPr lang="zh-TW" altLang="en-US" sz="2200" dirty="0"/>
              <a:t> </a:t>
            </a:r>
            <a:endParaRPr lang="en-US" altLang="zh-TW" sz="2200" dirty="0"/>
          </a:p>
          <a:p>
            <a:pPr>
              <a:buFont typeface="Wingdings" panose="05000000000000000000" pitchFamily="2" charset="2"/>
              <a:buChar char="l"/>
            </a:pPr>
            <a:r>
              <a:rPr lang="en-US" altLang="zh-TW" sz="2200" dirty="0"/>
              <a:t>18~58</a:t>
            </a:r>
            <a:r>
              <a:rPr lang="zh-TW" altLang="zh-TW" sz="2200" dirty="0"/>
              <a:t>歲（</a:t>
            </a:r>
            <a:r>
              <a:rPr lang="en-US" altLang="zh-TW" sz="2200" dirty="0"/>
              <a:t>M = 30.4</a:t>
            </a:r>
            <a:r>
              <a:rPr lang="zh-TW" altLang="en-US" sz="2200" dirty="0"/>
              <a:t> </a:t>
            </a:r>
            <a:r>
              <a:rPr lang="en-US" altLang="zh-TW" sz="2200" dirty="0"/>
              <a:t>; SD = 11.5</a:t>
            </a:r>
            <a:r>
              <a:rPr lang="zh-TW" altLang="zh-TW" sz="2200" dirty="0"/>
              <a:t>）</a:t>
            </a:r>
            <a:endParaRPr lang="en-US" altLang="zh-TW" sz="2200" dirty="0"/>
          </a:p>
          <a:p>
            <a:pPr>
              <a:buFont typeface="Wingdings" panose="05000000000000000000" pitchFamily="2" charset="2"/>
              <a:buChar char="l"/>
            </a:pPr>
            <a:r>
              <a:rPr lang="zh-TW" altLang="zh-TW" sz="2200" dirty="0"/>
              <a:t>有效的駕駛執照，每周至少開車</a:t>
            </a:r>
            <a:r>
              <a:rPr lang="en-US" altLang="zh-TW" sz="2200" dirty="0"/>
              <a:t>5</a:t>
            </a:r>
            <a:r>
              <a:rPr lang="zh-TW" altLang="zh-TW" sz="2200" dirty="0"/>
              <a:t>小時</a:t>
            </a:r>
            <a:endParaRPr lang="en-US" altLang="zh-TW" sz="2200" dirty="0"/>
          </a:p>
          <a:p>
            <a:pPr>
              <a:buFont typeface="Wingdings" panose="05000000000000000000" pitchFamily="2" charset="2"/>
              <a:buChar char="l"/>
            </a:pPr>
            <a:r>
              <a:rPr lang="zh-TW" altLang="zh-TW" sz="2200" dirty="0"/>
              <a:t>需</a:t>
            </a:r>
            <a:r>
              <a:rPr lang="zh-TW" altLang="en-US" sz="2200" dirty="0"/>
              <a:t>具備</a:t>
            </a:r>
            <a:r>
              <a:rPr lang="en-US" altLang="zh-TW" sz="2200" dirty="0"/>
              <a:t>2.0</a:t>
            </a:r>
            <a:r>
              <a:rPr lang="zh-TW" altLang="zh-TW" sz="2200" dirty="0"/>
              <a:t>視力，不戴眼鏡或</a:t>
            </a:r>
            <a:r>
              <a:rPr lang="zh-TW" altLang="en-US" sz="2200" dirty="0"/>
              <a:t>隱形眼鏡</a:t>
            </a:r>
          </a:p>
        </p:txBody>
      </p:sp>
    </p:spTree>
    <p:extLst>
      <p:ext uri="{BB962C8B-B14F-4D97-AF65-F5344CB8AC3E}">
        <p14:creationId xmlns:p14="http://schemas.microsoft.com/office/powerpoint/2010/main" val="40050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3EB28C31-9AAA-44AA-B8E6-2C3415F2A864}"/>
              </a:ext>
            </a:extLst>
          </p:cNvPr>
          <p:cNvSpPr>
            <a:spLocks noGrp="1"/>
          </p:cNvSpPr>
          <p:nvPr>
            <p:ph type="title"/>
          </p:nvPr>
        </p:nvSpPr>
        <p:spPr/>
        <p:txBody>
          <a:bodyPr>
            <a:normAutofit/>
          </a:bodyPr>
          <a:lstStyle/>
          <a:p>
            <a:r>
              <a:rPr lang="en-US" altLang="zh-TW" dirty="0">
                <a:solidFill>
                  <a:schemeClr val="tx1"/>
                </a:solidFill>
              </a:rPr>
              <a:t>Methodology</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750C62D5-074D-47C5-AAFE-EB00E3DBE8E9}"/>
              </a:ext>
            </a:extLst>
          </p:cNvPr>
          <p:cNvSpPr>
            <a:spLocks noGrp="1"/>
          </p:cNvSpPr>
          <p:nvPr>
            <p:ph idx="1"/>
          </p:nvPr>
        </p:nvSpPr>
        <p:spPr>
          <a:xfrm>
            <a:off x="677334" y="1808251"/>
            <a:ext cx="8596668" cy="3880773"/>
          </a:xfrm>
        </p:spPr>
        <p:txBody>
          <a:bodyPr>
            <a:normAutofit/>
          </a:bodyPr>
          <a:lstStyle/>
          <a:p>
            <a:pPr marL="0" indent="0">
              <a:buNone/>
            </a:pPr>
            <a:r>
              <a:rPr lang="en-US" altLang="zh-TW" sz="2200" b="1" dirty="0"/>
              <a:t>3.</a:t>
            </a:r>
            <a:r>
              <a:rPr lang="zh-TW" altLang="en-US" sz="2200" b="1" dirty="0"/>
              <a:t>駕駛模擬和任務場景</a:t>
            </a:r>
            <a:endParaRPr lang="en-US" altLang="zh-TW" sz="2200" b="1" dirty="0"/>
          </a:p>
          <a:p>
            <a:pPr>
              <a:buFont typeface="Wingdings" panose="05000000000000000000" pitchFamily="2" charset="2"/>
              <a:buChar char="l"/>
            </a:pPr>
            <a:r>
              <a:rPr lang="zh-TW" altLang="zh-TW" sz="2200" dirty="0"/>
              <a:t>每個模擬器都會在出口前向駕駛員提供標誌牌</a:t>
            </a:r>
            <a:r>
              <a:rPr lang="en-US" altLang="zh-TW" sz="2200" dirty="0"/>
              <a:t>(</a:t>
            </a:r>
            <a:r>
              <a:rPr lang="zh-TW" altLang="en-US" sz="2200" dirty="0"/>
              <a:t>如圖</a:t>
            </a:r>
            <a:r>
              <a:rPr lang="en-US" altLang="zh-TW" sz="2200" dirty="0"/>
              <a:t>3)</a:t>
            </a:r>
            <a:r>
              <a:rPr lang="zh-TW" altLang="en-US" sz="2200" dirty="0"/>
              <a:t>。</a:t>
            </a:r>
            <a:endParaRPr lang="en-US" altLang="zh-TW" sz="2200" dirty="0"/>
          </a:p>
          <a:p>
            <a:pPr>
              <a:buFont typeface="Wingdings" panose="05000000000000000000" pitchFamily="2" charset="2"/>
              <a:buChar char="l"/>
            </a:pPr>
            <a:r>
              <a:rPr lang="zh-TW" altLang="zh-TW" sz="2200" dirty="0"/>
              <a:t>模擬</a:t>
            </a:r>
            <a:r>
              <a:rPr lang="zh-TW" altLang="en-US" sz="2200" dirty="0"/>
              <a:t>器中會顯示</a:t>
            </a:r>
            <a:r>
              <a:rPr lang="zh-TW" altLang="zh-TW" sz="2200" dirty="0"/>
              <a:t>的三種標誌符號格式</a:t>
            </a:r>
            <a:r>
              <a:rPr lang="en-US" altLang="zh-TW" sz="2200" dirty="0"/>
              <a:t>(</a:t>
            </a:r>
            <a:r>
              <a:rPr lang="zh-TW" altLang="en-US" sz="2200" dirty="0"/>
              <a:t>如圖</a:t>
            </a:r>
            <a:r>
              <a:rPr lang="en-US" altLang="zh-TW" sz="2200" dirty="0"/>
              <a:t>1)</a:t>
            </a:r>
            <a:r>
              <a:rPr lang="zh-TW" altLang="en-US" sz="2200" dirty="0"/>
              <a:t>。</a:t>
            </a:r>
            <a:endParaRPr lang="en-US" altLang="zh-TW" sz="2200" dirty="0"/>
          </a:p>
          <a:p>
            <a:pPr>
              <a:buFont typeface="Wingdings" panose="05000000000000000000" pitchFamily="2" charset="2"/>
              <a:buChar char="l"/>
            </a:pPr>
            <a:r>
              <a:rPr lang="en-US" altLang="zh-TW" sz="2200" dirty="0"/>
              <a:t>24</a:t>
            </a:r>
            <a:r>
              <a:rPr lang="zh-TW" altLang="en-US" sz="2200" dirty="0"/>
              <a:t>個餐飲面板</a:t>
            </a:r>
            <a:r>
              <a:rPr lang="en-US" altLang="zh-TW" sz="2200" dirty="0"/>
              <a:t>(panel)</a:t>
            </a:r>
            <a:r>
              <a:rPr lang="zh-TW" altLang="en-US" sz="2200" dirty="0"/>
              <a:t>、</a:t>
            </a:r>
            <a:r>
              <a:rPr lang="en-US" altLang="zh-TW" sz="2200" dirty="0"/>
              <a:t>12</a:t>
            </a:r>
            <a:r>
              <a:rPr lang="zh-TW" altLang="en-US" sz="2200" dirty="0"/>
              <a:t>個加油面板和</a:t>
            </a:r>
            <a:r>
              <a:rPr lang="en-US" altLang="zh-TW" sz="2200" dirty="0"/>
              <a:t>12</a:t>
            </a:r>
            <a:r>
              <a:rPr lang="zh-TW" altLang="en-US" sz="2200" dirty="0"/>
              <a:t>個住宿資訊面板生成</a:t>
            </a:r>
            <a:r>
              <a:rPr lang="en-US" altLang="zh-TW" sz="2200" dirty="0"/>
              <a:t>64</a:t>
            </a:r>
            <a:r>
              <a:rPr lang="zh-TW" altLang="en-US" sz="2200" dirty="0"/>
              <a:t>個餐飲標誌、</a:t>
            </a:r>
            <a:r>
              <a:rPr lang="en-US" altLang="zh-TW" sz="2200" dirty="0"/>
              <a:t>12</a:t>
            </a:r>
            <a:r>
              <a:rPr lang="zh-TW" altLang="en-US" sz="2200" dirty="0"/>
              <a:t>個加油標誌和</a:t>
            </a:r>
            <a:r>
              <a:rPr lang="en-US" altLang="zh-TW" sz="2200" dirty="0"/>
              <a:t>18</a:t>
            </a:r>
            <a:r>
              <a:rPr lang="zh-TW" altLang="en-US" sz="2200" dirty="0"/>
              <a:t>個住宿之訊標誌。</a:t>
            </a:r>
            <a:endParaRPr lang="en-US" altLang="zh-TW" sz="2200" dirty="0"/>
          </a:p>
          <a:p>
            <a:pPr>
              <a:buFont typeface="Wingdings" panose="05000000000000000000" pitchFamily="2" charset="2"/>
              <a:buChar char="l"/>
            </a:pPr>
            <a:r>
              <a:rPr lang="zh-TW" altLang="en-US" sz="2200" dirty="0"/>
              <a:t>受測者</a:t>
            </a:r>
            <a:r>
              <a:rPr lang="zh-TW" altLang="zh-TW" sz="2200" dirty="0"/>
              <a:t>模擬</a:t>
            </a:r>
            <a:r>
              <a:rPr lang="zh-TW" altLang="en-US" sz="2200" dirty="0"/>
              <a:t>駕駛於</a:t>
            </a:r>
            <a:r>
              <a:rPr lang="zh-TW" altLang="zh-TW" sz="2200" dirty="0"/>
              <a:t>州際公路，維持</a:t>
            </a:r>
            <a:r>
              <a:rPr lang="en-US" altLang="zh-TW" sz="2200" dirty="0"/>
              <a:t>70mph</a:t>
            </a:r>
            <a:r>
              <a:rPr lang="zh-TW" altLang="zh-TW" sz="2200" dirty="0"/>
              <a:t>（</a:t>
            </a:r>
            <a:r>
              <a:rPr lang="en-US" altLang="zh-TW" sz="2200" dirty="0"/>
              <a:t>113</a:t>
            </a:r>
            <a:r>
              <a:rPr lang="zh-TW" altLang="zh-TW" sz="2200" dirty="0"/>
              <a:t>公里</a:t>
            </a:r>
            <a:r>
              <a:rPr lang="en-US" altLang="zh-TW" sz="2200" dirty="0"/>
              <a:t>/</a:t>
            </a:r>
            <a:r>
              <a:rPr lang="zh-TW" altLang="zh-TW" sz="2200" dirty="0"/>
              <a:t>小時）的速度限制，並檢</a:t>
            </a:r>
            <a:r>
              <a:rPr lang="zh-TW" altLang="en-US" sz="2200" dirty="0"/>
              <a:t>視</a:t>
            </a:r>
            <a:r>
              <a:rPr lang="zh-TW" altLang="zh-TW" sz="2200" dirty="0"/>
              <a:t>目標商業標誌</a:t>
            </a:r>
            <a:r>
              <a:rPr lang="zh-TW" altLang="en-US" sz="2200" dirty="0"/>
              <a:t>。</a:t>
            </a:r>
            <a:endParaRPr lang="en-US" altLang="zh-TW" sz="2200" dirty="0"/>
          </a:p>
          <a:p>
            <a:pPr>
              <a:buFont typeface="Wingdings" panose="05000000000000000000" pitchFamily="2" charset="2"/>
              <a:buChar char="l"/>
            </a:pPr>
            <a:r>
              <a:rPr lang="zh-TW" altLang="en-US" sz="2200" dirty="0"/>
              <a:t>目標企業標誌面板</a:t>
            </a:r>
            <a:r>
              <a:rPr lang="en-US" altLang="zh-TW" sz="2200" dirty="0"/>
              <a:t>(</a:t>
            </a:r>
            <a:r>
              <a:rPr lang="en-US" altLang="zh-TW" dirty="0"/>
              <a:t>target business logo panels</a:t>
            </a:r>
            <a:r>
              <a:rPr lang="en-US" altLang="zh-TW" sz="2200" dirty="0"/>
              <a:t>)</a:t>
            </a:r>
            <a:r>
              <a:rPr lang="zh-TW" altLang="en-US" sz="2200" dirty="0"/>
              <a:t>以一般知名的餐館為代表。</a:t>
            </a:r>
          </a:p>
        </p:txBody>
      </p:sp>
    </p:spTree>
    <p:extLst>
      <p:ext uri="{BB962C8B-B14F-4D97-AF65-F5344CB8AC3E}">
        <p14:creationId xmlns:p14="http://schemas.microsoft.com/office/powerpoint/2010/main" val="323919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4E0C618-DC12-43D2-A13D-833FFAD39FEE}"/>
              </a:ext>
            </a:extLst>
          </p:cNvPr>
          <p:cNvPicPr>
            <a:picLocks noChangeAspect="1"/>
          </p:cNvPicPr>
          <p:nvPr/>
        </p:nvPicPr>
        <p:blipFill rotWithShape="1">
          <a:blip r:embed="rId2"/>
          <a:srcRect l="21880" t="15657" r="24105"/>
          <a:stretch/>
        </p:blipFill>
        <p:spPr>
          <a:xfrm>
            <a:off x="1501629" y="49580"/>
            <a:ext cx="7751428" cy="6808419"/>
          </a:xfrm>
          <a:prstGeom prst="rect">
            <a:avLst/>
          </a:prstGeom>
        </p:spPr>
      </p:pic>
    </p:spTree>
    <p:extLst>
      <p:ext uri="{BB962C8B-B14F-4D97-AF65-F5344CB8AC3E}">
        <p14:creationId xmlns:p14="http://schemas.microsoft.com/office/powerpoint/2010/main" val="117033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9FFE7B9-4529-4729-985D-D30413814BAB}"/>
              </a:ext>
            </a:extLst>
          </p:cNvPr>
          <p:cNvSpPr>
            <a:spLocks noGrp="1"/>
          </p:cNvSpPr>
          <p:nvPr>
            <p:ph type="title"/>
          </p:nvPr>
        </p:nvSpPr>
        <p:spPr>
          <a:xfrm>
            <a:off x="677334" y="609600"/>
            <a:ext cx="8596668" cy="749417"/>
          </a:xfrm>
        </p:spPr>
        <p:txBody>
          <a:bodyPr>
            <a:normAutofit/>
          </a:bodyPr>
          <a:lstStyle/>
          <a:p>
            <a:r>
              <a:rPr lang="en-US" altLang="zh-TW" dirty="0">
                <a:solidFill>
                  <a:schemeClr val="tx1"/>
                </a:solidFill>
              </a:rPr>
              <a:t>Methodology</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520DF51A-7766-418D-B3A0-FD0FC1D56448}"/>
              </a:ext>
            </a:extLst>
          </p:cNvPr>
          <p:cNvSpPr>
            <a:spLocks noGrp="1"/>
          </p:cNvSpPr>
          <p:nvPr>
            <p:ph idx="1"/>
          </p:nvPr>
        </p:nvSpPr>
        <p:spPr>
          <a:xfrm>
            <a:off x="677334" y="1489469"/>
            <a:ext cx="8596668" cy="3880773"/>
          </a:xfrm>
        </p:spPr>
        <p:txBody>
          <a:bodyPr>
            <a:normAutofit/>
          </a:bodyPr>
          <a:lstStyle/>
          <a:p>
            <a:pPr marL="0" indent="0">
              <a:buNone/>
            </a:pPr>
            <a:r>
              <a:rPr lang="en-US" altLang="zh-TW" sz="2200" b="1" dirty="0"/>
              <a:t>4.</a:t>
            </a:r>
            <a:r>
              <a:rPr lang="zh-TW" altLang="zh-TW" sz="2200" b="1" dirty="0"/>
              <a:t>程序</a:t>
            </a:r>
            <a:endParaRPr lang="en-US" altLang="zh-TW" sz="2200" b="1" dirty="0"/>
          </a:p>
          <a:p>
            <a:pPr>
              <a:buFont typeface="Wingdings" panose="05000000000000000000" pitchFamily="2" charset="2"/>
              <a:buChar char="l"/>
            </a:pPr>
            <a:r>
              <a:rPr lang="zh-TW" altLang="zh-TW" sz="2200" dirty="0"/>
              <a:t>為參與者提供了實驗</a:t>
            </a:r>
            <a:r>
              <a:rPr lang="zh-TW" altLang="en-US" sz="2200" dirty="0"/>
              <a:t>、</a:t>
            </a:r>
            <a:r>
              <a:rPr lang="zh-TW" altLang="zh-TW" sz="2200" dirty="0"/>
              <a:t>目標</a:t>
            </a:r>
            <a:r>
              <a:rPr lang="zh-TW" altLang="en-US" sz="2200" dirty="0"/>
              <a:t>、</a:t>
            </a:r>
            <a:r>
              <a:rPr lang="zh-TW" altLang="zh-TW" sz="2200" dirty="0"/>
              <a:t>任務和模擬器的簡要介紹</a:t>
            </a:r>
            <a:r>
              <a:rPr lang="zh-TW" altLang="en-US" sz="2200" dirty="0"/>
              <a:t>。</a:t>
            </a:r>
            <a:endParaRPr lang="en-US" altLang="zh-TW" sz="2200" dirty="0"/>
          </a:p>
          <a:p>
            <a:pPr>
              <a:buFont typeface="Wingdings" panose="05000000000000000000" pitchFamily="2" charset="2"/>
              <a:buChar char="l"/>
            </a:pPr>
            <a:r>
              <a:rPr lang="zh-TW" altLang="zh-TW" sz="2200" dirty="0"/>
              <a:t>閱讀並簽署知情同意書並完成</a:t>
            </a:r>
            <a:r>
              <a:rPr lang="zh-TW" altLang="en-US" sz="2200" dirty="0"/>
              <a:t>模擬疾病問卷調查</a:t>
            </a:r>
            <a:r>
              <a:rPr lang="en-US" altLang="zh-TW" dirty="0"/>
              <a:t> </a:t>
            </a:r>
            <a:r>
              <a:rPr lang="zh-TW" altLang="zh-TW" sz="2200" dirty="0"/>
              <a:t>（</a:t>
            </a:r>
            <a:r>
              <a:rPr lang="en-US" altLang="zh-TW" sz="2200" dirty="0"/>
              <a:t>SSQ</a:t>
            </a:r>
            <a:r>
              <a:rPr lang="zh-TW" altLang="en-US" sz="2200" dirty="0"/>
              <a:t> </a:t>
            </a:r>
            <a:r>
              <a:rPr lang="en-US" altLang="zh-TW" sz="2200" dirty="0"/>
              <a:t>, </a:t>
            </a:r>
            <a:r>
              <a:rPr lang="en-US" altLang="zh-TW" sz="2400" dirty="0"/>
              <a:t>simulator sickness questionnaire</a:t>
            </a:r>
            <a:r>
              <a:rPr lang="zh-TW" altLang="en-US" sz="2200" dirty="0"/>
              <a:t> </a:t>
            </a:r>
            <a:r>
              <a:rPr lang="en-US" altLang="zh-TW" sz="2200" dirty="0"/>
              <a:t>; Kennedy , 1993</a:t>
            </a:r>
            <a:r>
              <a:rPr lang="zh-TW" altLang="zh-TW" sz="2200" dirty="0"/>
              <a:t>）</a:t>
            </a:r>
            <a:endParaRPr lang="en-US" altLang="zh-TW" sz="2200" dirty="0"/>
          </a:p>
          <a:p>
            <a:pPr>
              <a:buFont typeface="Wingdings" panose="05000000000000000000" pitchFamily="2" charset="2"/>
              <a:buChar char="l"/>
            </a:pPr>
            <a:r>
              <a:rPr lang="zh-TW" altLang="zh-TW" sz="2200" dirty="0"/>
              <a:t>每個受試者的總實驗時間約為</a:t>
            </a:r>
            <a:r>
              <a:rPr lang="en-US" altLang="zh-TW" sz="2200" dirty="0"/>
              <a:t>2.5</a:t>
            </a:r>
            <a:r>
              <a:rPr lang="zh-TW" altLang="zh-TW" sz="2200" dirty="0"/>
              <a:t>小時。</a:t>
            </a:r>
            <a:endParaRPr lang="en-US" altLang="zh-TW" sz="2200" dirty="0"/>
          </a:p>
          <a:p>
            <a:pPr>
              <a:buFont typeface="Wingdings" panose="05000000000000000000" pitchFamily="2" charset="2"/>
              <a:buChar char="l"/>
            </a:pPr>
            <a:r>
              <a:rPr lang="zh-TW" altLang="en-US" sz="2200" dirty="0"/>
              <a:t>依序</a:t>
            </a:r>
            <a:r>
              <a:rPr lang="zh-TW" altLang="zh-TW" sz="2200" dirty="0"/>
              <a:t>完成了六</a:t>
            </a:r>
            <a:r>
              <a:rPr lang="zh-TW" altLang="en-US" sz="2200" dirty="0"/>
              <a:t>次</a:t>
            </a:r>
            <a:r>
              <a:rPr lang="zh-TW" altLang="zh-TW" sz="2200" dirty="0"/>
              <a:t>試驗</a:t>
            </a:r>
            <a:r>
              <a:rPr lang="zh-TW" altLang="en-US" sz="2200" dirty="0"/>
              <a:t>，</a:t>
            </a:r>
            <a:r>
              <a:rPr lang="zh-TW" altLang="zh-TW" sz="2200" dirty="0"/>
              <a:t> 每兩次試驗後，參加者休息</a:t>
            </a:r>
            <a:r>
              <a:rPr lang="en-US" altLang="zh-TW" sz="2200" dirty="0"/>
              <a:t>2</a:t>
            </a:r>
            <a:r>
              <a:rPr lang="zh-TW" altLang="zh-TW" sz="2200" dirty="0"/>
              <a:t>分鐘</a:t>
            </a:r>
            <a:r>
              <a:rPr lang="zh-TW" altLang="en-US" sz="2200" dirty="0"/>
              <a:t>。</a:t>
            </a:r>
            <a:endParaRPr lang="zh-TW" altLang="zh-TW" sz="2200" dirty="0"/>
          </a:p>
          <a:p>
            <a:pPr marL="0" indent="0">
              <a:buNone/>
            </a:pPr>
            <a:endParaRPr lang="zh-TW" altLang="en-US" sz="2200" dirty="0"/>
          </a:p>
        </p:txBody>
      </p:sp>
    </p:spTree>
    <p:extLst>
      <p:ext uri="{BB962C8B-B14F-4D97-AF65-F5344CB8AC3E}">
        <p14:creationId xmlns:p14="http://schemas.microsoft.com/office/powerpoint/2010/main" val="1592913613"/>
      </p:ext>
    </p:extLst>
  </p:cSld>
  <p:clrMapOvr>
    <a:masterClrMapping/>
  </p:clrMapOvr>
</p:sld>
</file>

<file path=ppt/theme/theme1.xml><?xml version="1.0" encoding="utf-8"?>
<a:theme xmlns:a="http://schemas.openxmlformats.org/drawingml/2006/main" name="多面向">
  <a:themeElements>
    <a:clrScheme name="紅紫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精細單色">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1860</TotalTime>
  <Words>1193</Words>
  <Application>Microsoft Office PowerPoint</Application>
  <PresentationFormat>寬螢幕</PresentationFormat>
  <Paragraphs>86</Paragraphs>
  <Slides>18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18</vt:i4>
      </vt:variant>
    </vt:vector>
  </HeadingPairs>
  <TitlesOfParts>
    <vt:vector size="24" baseType="lpstr">
      <vt:lpstr>微軟正黑體</vt:lpstr>
      <vt:lpstr>Arial</vt:lpstr>
      <vt:lpstr>Trebuchet MS</vt:lpstr>
      <vt:lpstr>Wingdings</vt:lpstr>
      <vt:lpstr>Wingdings 3</vt:lpstr>
      <vt:lpstr>多面向</vt:lpstr>
      <vt:lpstr>Driver distraction and performance effects of highway logo sign design </vt:lpstr>
      <vt:lpstr>Abstract </vt:lpstr>
      <vt:lpstr>Introduction</vt:lpstr>
      <vt:lpstr>Methodology</vt:lpstr>
      <vt:lpstr>PowerPoint 簡報</vt:lpstr>
      <vt:lpstr>Methodology</vt:lpstr>
      <vt:lpstr>Methodology</vt:lpstr>
      <vt:lpstr>PowerPoint 簡報</vt:lpstr>
      <vt:lpstr>Methodology</vt:lpstr>
      <vt:lpstr>Methodology</vt:lpstr>
      <vt:lpstr>PowerPoint 簡報</vt:lpstr>
      <vt:lpstr>Methodology</vt:lpstr>
      <vt:lpstr>Results</vt:lpstr>
      <vt:lpstr>PowerPoint 簡報</vt:lpstr>
      <vt:lpstr>PowerPoint 簡報</vt:lpstr>
      <vt:lpstr>Results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dc:title>
  <dc:creator>lee chia</dc:creator>
  <cp:lastModifiedBy>lee chia</cp:lastModifiedBy>
  <cp:revision>54</cp:revision>
  <dcterms:created xsi:type="dcterms:W3CDTF">2017-10-19T15:22:06Z</dcterms:created>
  <dcterms:modified xsi:type="dcterms:W3CDTF">2017-10-27T01:07:03Z</dcterms:modified>
</cp:coreProperties>
</file>